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04" r:id="rId5"/>
    <p:sldId id="327" r:id="rId6"/>
    <p:sldId id="320" r:id="rId7"/>
    <p:sldId id="314" r:id="rId8"/>
    <p:sldId id="308" r:id="rId9"/>
    <p:sldId id="317" r:id="rId10"/>
    <p:sldId id="318" r:id="rId11"/>
    <p:sldId id="322" r:id="rId12"/>
    <p:sldId id="323" r:id="rId13"/>
    <p:sldId id="324" r:id="rId14"/>
    <p:sldId id="328" r:id="rId15"/>
    <p:sldId id="330" r:id="rId16"/>
    <p:sldId id="325" r:id="rId17"/>
    <p:sldId id="331" r:id="rId18"/>
    <p:sldId id="332" r:id="rId19"/>
    <p:sldId id="333" r:id="rId20"/>
    <p:sldId id="335" r:id="rId21"/>
    <p:sldId id="337" r:id="rId22"/>
    <p:sldId id="340" r:id="rId23"/>
    <p:sldId id="338" r:id="rId24"/>
    <p:sldId id="341" r:id="rId25"/>
    <p:sldId id="342" r:id="rId2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3750" autoAdjust="0"/>
  </p:normalViewPr>
  <p:slideViewPr>
    <p:cSldViewPr snapToGrid="0">
      <p:cViewPr varScale="1">
        <p:scale>
          <a:sx n="82" d="100"/>
          <a:sy n="82" d="100"/>
        </p:scale>
        <p:origin x="715" y="7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1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7D7ACE9-B1AC-4C2D-93E4-1FAEE7430E41}" type="datetime1">
              <a:rPr lang="es-ES" smtClean="0"/>
              <a:t>21/03/2022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4C60F-6B31-4285-B550-BEB469311534}" type="datetime1">
              <a:rPr lang="es-ES" smtClean="0"/>
              <a:pPr/>
              <a:t>21/03/2022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3440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608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3586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1493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ángulo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/>
              <a:t>6.53</a:t>
            </a:r>
          </a:p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Hacer clic para editar</a:t>
            </a:r>
          </a:p>
        </p:txBody>
      </p:sp>
      <p:grpSp>
        <p:nvGrpSpPr>
          <p:cNvPr id="10" name="Marcador de posición de imagen 16" descr="ilustración abstracta a color de edificio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mparativa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17" name="Marcador de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2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3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1" name="Marcador de tex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ENCABEZADO DE SECCIÓN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ENCABEZADO DE SECCIÓN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ENCABEZADO DE SECCIÓN</a:t>
            </a:r>
          </a:p>
        </p:txBody>
      </p:sp>
      <p:sp>
        <p:nvSpPr>
          <p:cNvPr id="19" name="Marcador de fecha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adr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2" name="Marcador de texto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fecha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strategia de crecimiento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1" name="Marcador de texto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32" name="Marcador de texto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34" name="Marcador de texto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20" name="Marcador de texto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31" name="Marcador de texto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33" name="Marcador de texto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grpSp>
        <p:nvGrpSpPr>
          <p:cNvPr id="956" name="Marcador de posición de imagen 1925" descr="ilustración abstracta a color de edificio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959" name="Marcador de pie de página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1" name="Marcador de texto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2" name="Marcador de texto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4" name="Marcador de texto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45" name="Marcador de texto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6" name="Marcador de texto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9" name="Marcador de texto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1" name="Marcador de texto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3" name="Marcador de texto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5" name="Marcador de texto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7" name="Marcador de texto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9" name="Marcador de texto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0" name="Marcador de texto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1" name="Marcador de texto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2" name="Marcador de texto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3" name="Marcador de texto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4" name="Marcador de texto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Marcador de texto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elemento</a:t>
            </a:r>
          </a:p>
        </p:txBody>
      </p:sp>
      <p:sp>
        <p:nvSpPr>
          <p:cNvPr id="67" name="Marcador de texto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Mes, año</a:t>
            </a:r>
          </a:p>
        </p:txBody>
      </p:sp>
      <p:sp>
        <p:nvSpPr>
          <p:cNvPr id="68" name="Marcador de fecha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z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Equipo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5" name="Marcador de posición de imagen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8" name="Marcador de texto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9" name="Marcador de posición de imagen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3" name="Marcador de posición de imagen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Equipo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1" name="Marcador de posición de imagen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3" name="Marcador de posición de imagen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5" name="Marcador de posición de imagen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7" name="Marcador de posición de imagen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8" name="Marcador de texto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5" name="Marcador de texto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6" name="Marcador de texto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9" name="Marcador de texto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4" name="Marcador de texto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7" name="Marcador de texto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8" name="Marcador de texto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5" name="Marcador de posición de imagen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7" name="Marcador de posición de imagen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9" name="Marcador de posición de imagen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1" name="Marcador de posición de imagen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inanci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0" name="Marcador de contenido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s-ES" noProof="0"/>
              <a:t>HAGA CLIC PARA EDITAR SUBTÍTULO</a:t>
            </a:r>
          </a:p>
        </p:txBody>
      </p:sp>
      <p:sp>
        <p:nvSpPr>
          <p:cNvPr id="12" name="Marcador de texto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s-ES" noProof="0"/>
              <a:t>HAGA CLIC PARA EDITAR SUBTÍTULO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s-ES" noProof="0"/>
              <a:t>HAGA CLIC PARA EDITAR SUBTÍTULO</a:t>
            </a:r>
          </a:p>
        </p:txBody>
      </p:sp>
      <p:sp>
        <p:nvSpPr>
          <p:cNvPr id="16" name="Marcador de texto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s-ES" noProof="0"/>
              <a:t>HAGA CLIC PARA EDITAR SUBTÍTULO</a:t>
            </a:r>
          </a:p>
        </p:txBody>
      </p:sp>
      <p:sp>
        <p:nvSpPr>
          <p:cNvPr id="18" name="Marcador de texto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9" name="Marcador de texto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0" name="Marcador de texto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1" name="Marcador de texto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2" name="Marcador de texto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bre nosot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grpSp>
        <p:nvGrpSpPr>
          <p:cNvPr id="971" name="Marcador de posición de imagen 986" descr="ilustración abstracta a color de edificio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Resume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Marcador de posición de imagen 20" descr="ilustración abstracta a color de edificio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75" name="Marcador de tex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Gracia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/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grpSp>
        <p:nvGrpSpPr>
          <p:cNvPr id="10" name="Marcador de posición de imagen 44" descr="ilustración abstracta a color de edificio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Marcador de posición de imagen 57" descr="ilustración abstracta a color de edificio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8" name="Marcador de texto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9" name="Marcador de texto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Marcador de posición de imagen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9" name="Marcador de texto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0" name="Marcador de texto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formación general del produc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Marcador de posición de imagen 1029" descr="ilustración abstracta a color de edificio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1" name="Marcador de texto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17" name="Marcador de texto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19" name="Marcador de texto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2" name="Marcador de texto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3" name="Marcador de texto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4" name="Marcador de texto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entajas del produ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9" name="Marcador de contenido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2" name="Marcador de contenido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3" name="Marcador de texto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34" name="Marcador de texto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35" name="Marcador de texto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grpSp>
        <p:nvGrpSpPr>
          <p:cNvPr id="7" name="Marcador de posición de imagen 795" descr="ilustración abstracta a color de edificio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odelo de nego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9" name="Marcador de contenido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0" name="Marcador de texto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2" name="Marcador de contenido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3" name="Marcador de texto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24" name="Marcador de texto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4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nformación general del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17" name="Marcador de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2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3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1" name="Marcador de tex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4" name="Marcador de fecha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8.png"/><Relationship Id="rId7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hyperlink" Target="https://alison.com/es/curso/diploma-en-html5-css3-y-javascript-revisado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QC9_8nRNNHA&amp;list=PLU8oAlHdN5BnX63lyAeV0LzLnpGudgRrK&amp;ab_channel=pildorasinformaticas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youtube.com/watch?v=rr2H086z16s&amp;list=PLPl81lqbj-4LKo66cEts5yC_AjOvqKptm&amp;ab_channel=Bluuweb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s://es.khanacademy.org/computing/computer-programming/html-css" TargetMode="External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hyperlink" Target="https://caniuse.com/" TargetMode="External"/><Relationship Id="rId12" Type="http://schemas.openxmlformats.org/officeDocument/2006/relationships/image" Target="../media/image4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code.visualstudio.com/download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es.khanacademy.org/computing/computer-programming/html-css" TargetMode="External"/><Relationship Id="rId10" Type="http://schemas.openxmlformats.org/officeDocument/2006/relationships/image" Target="../media/image46.png"/><Relationship Id="rId4" Type="http://schemas.openxmlformats.org/officeDocument/2006/relationships/hyperlink" Target="https://www.mozilla.org/es-MX/firefox/developer/" TargetMode="External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uniwebsidad.com/libros/xhtml/capitulo-1/breve-historia-de-html" TargetMode="External"/><Relationship Id="rId3" Type="http://schemas.openxmlformats.org/officeDocument/2006/relationships/image" Target="../media/image38.png"/><Relationship Id="rId7" Type="http://schemas.openxmlformats.org/officeDocument/2006/relationships/hyperlink" Target="https://www.youtube.com/watch?v=VMkA4CMloS0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uniwebsidad.com/libros/css/capitulo-1/breve-historia-de-css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developer.mozilla.org/es/docs/Web/CSS" TargetMode="External"/><Relationship Id="rId10" Type="http://schemas.openxmlformats.org/officeDocument/2006/relationships/hyperlink" Target="https://github.com/albertoicg01/DesarrolloWeb2022-2" TargetMode="External"/><Relationship Id="rId4" Type="http://schemas.openxmlformats.org/officeDocument/2006/relationships/hyperlink" Target="https://mosaic.uoc.edu/ac/le/es/m6/ud2/index.html" TargetMode="External"/><Relationship Id="rId9" Type="http://schemas.openxmlformats.org/officeDocument/2006/relationships/hyperlink" Target="https://developer.mozilla.org/es/docs/Web/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://info.cern.ch/hypertext/WWW/TheProject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1056" y="4939659"/>
            <a:ext cx="4047931" cy="107858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s-ES" sz="5400" dirty="0">
                <a:latin typeface="Segoe UI Variable Small Semibol" pitchFamily="2" charset="0"/>
              </a:rPr>
              <a:t>HTML Y CSS</a:t>
            </a:r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5388" y="1694155"/>
            <a:ext cx="6867330" cy="3101780"/>
          </a:xfrm>
        </p:spPr>
        <p:txBody>
          <a:bodyPr rtlCol="0">
            <a:normAutofit fontScale="92500" lnSpcReduction="10000"/>
          </a:bodyPr>
          <a:lstStyle/>
          <a:p>
            <a:pPr algn="ctr" rtl="0"/>
            <a:r>
              <a:rPr lang="es-ES" b="1" dirty="0"/>
              <a:t>Universidad Nacional Autónoma de México</a:t>
            </a:r>
          </a:p>
          <a:p>
            <a:pPr algn="ctr" rtl="0"/>
            <a:r>
              <a:rPr lang="es-ES" b="1" dirty="0"/>
              <a:t>Negocios electrónicos y desarrollo web	</a:t>
            </a:r>
          </a:p>
          <a:p>
            <a:pPr algn="ctr" rtl="0"/>
            <a:r>
              <a:rPr lang="es-ES" b="1" dirty="0"/>
              <a:t>Grupo: </a:t>
            </a:r>
            <a:r>
              <a:rPr lang="es-ES" dirty="0"/>
              <a:t>1</a:t>
            </a:r>
          </a:p>
          <a:p>
            <a:pPr algn="ctr" rtl="0"/>
            <a:r>
              <a:rPr lang="es-ES" b="1" dirty="0"/>
              <a:t>Equipo:</a:t>
            </a:r>
          </a:p>
          <a:p>
            <a:pPr algn="ctr" rtl="0"/>
            <a:r>
              <a:rPr lang="es-ES" dirty="0"/>
              <a:t>Navarro Osorio Armando</a:t>
            </a:r>
          </a:p>
          <a:p>
            <a:pPr algn="ctr" rtl="0"/>
            <a:r>
              <a:rPr lang="es-ES" dirty="0"/>
              <a:t>Cruz Galván Alberto Israel</a:t>
            </a:r>
          </a:p>
          <a:p>
            <a:pPr algn="ctr" rtl="0"/>
            <a:r>
              <a:rPr lang="es-ES" b="1" dirty="0"/>
              <a:t>  Profesor: </a:t>
            </a:r>
          </a:p>
          <a:p>
            <a:pPr algn="ctr" rtl="0"/>
            <a:r>
              <a:rPr lang="es-ES" dirty="0"/>
              <a:t>M.I </a:t>
            </a:r>
            <a:r>
              <a:rPr lang="es-ES" dirty="0" err="1"/>
              <a:t>Angel</a:t>
            </a:r>
            <a:r>
              <a:rPr lang="es-ES" dirty="0"/>
              <a:t> Cesar </a:t>
            </a:r>
            <a:r>
              <a:rPr lang="es-ES" dirty="0" err="1"/>
              <a:t>Govantes</a:t>
            </a:r>
            <a:r>
              <a:rPr lang="es-ES" dirty="0"/>
              <a:t> </a:t>
            </a:r>
            <a:r>
              <a:rPr lang="es-ES" dirty="0" err="1"/>
              <a:t>Saldivar</a:t>
            </a:r>
            <a:r>
              <a:rPr lang="es-ES" dirty="0"/>
              <a:t> </a:t>
            </a:r>
          </a:p>
          <a:p>
            <a:pPr algn="ctr" rtl="0"/>
            <a:r>
              <a:rPr lang="es-ES" b="1" dirty="0"/>
              <a:t>Semestre: </a:t>
            </a:r>
            <a:r>
              <a:rPr lang="es-ES" dirty="0"/>
              <a:t>2022-2</a:t>
            </a:r>
          </a:p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9000E056-6837-43C3-BB94-5A325DEB7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393"/>
          <a:stretch/>
        </p:blipFill>
        <p:spPr>
          <a:xfrm>
            <a:off x="1138334" y="368790"/>
            <a:ext cx="10215466" cy="71870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AFF697D-F2BF-460C-8312-D952EE08F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34" y="346180"/>
            <a:ext cx="9590314" cy="943011"/>
          </a:xfrm>
        </p:spPr>
        <p:txBody>
          <a:bodyPr/>
          <a:lstStyle/>
          <a:p>
            <a:pPr algn="ctr"/>
            <a:r>
              <a:rPr lang="es-MX" dirty="0">
                <a:latin typeface="Segoe UI Variable Small Semibol" pitchFamily="2" charset="0"/>
              </a:rPr>
              <a:t>¿Cómo dividir un archivo </a:t>
            </a:r>
            <a:r>
              <a:rPr lang="es-MX" dirty="0" err="1">
                <a:latin typeface="Segoe UI Variable Small Semibol" pitchFamily="2" charset="0"/>
              </a:rPr>
              <a:t>html</a:t>
            </a:r>
            <a:r>
              <a:rPr lang="es-MX" dirty="0">
                <a:latin typeface="Segoe UI Variable Small Semibol" pitchFamily="2" charset="0"/>
              </a:rPr>
              <a:t>?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EF3F9C-00E6-4756-BF39-EFC4E33AE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10</a:t>
            </a:fld>
            <a:endParaRPr lang="es-ES" noProof="0"/>
          </a:p>
        </p:txBody>
      </p:sp>
      <p:pic>
        <p:nvPicPr>
          <p:cNvPr id="7170" name="Picture 2" descr="Partes de una Pagina Web">
            <a:extLst>
              <a:ext uri="{FF2B5EF4-FFF2-40B4-BE49-F238E27FC236}">
                <a16:creationId xmlns:a16="http://schemas.microsoft.com/office/drawing/2014/main" id="{9438A22C-7704-4BF4-A9C5-AAFD2DE6B2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81" y="1758809"/>
            <a:ext cx="540498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6694CD0-6053-4D51-BA25-FCFFCCFAF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285" y="1604516"/>
            <a:ext cx="6612438" cy="94301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F637EB5-612F-479D-98B6-3DBF77607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162" y="2644568"/>
            <a:ext cx="5503622" cy="20084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847D54D-F22B-4740-8F3F-413A39FF0B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754" y="4750009"/>
            <a:ext cx="6155499" cy="1834002"/>
          </a:xfrm>
          <a:prstGeom prst="rect">
            <a:avLst/>
          </a:prstGeom>
        </p:spPr>
      </p:pic>
      <p:sp>
        <p:nvSpPr>
          <p:cNvPr id="14" name="Marcador de fecha 2">
            <a:extLst>
              <a:ext uri="{FF2B5EF4-FFF2-40B4-BE49-F238E27FC236}">
                <a16:creationId xmlns:a16="http://schemas.microsoft.com/office/drawing/2014/main" id="{EDAE8B48-936B-4DD5-91A2-491EACE8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8992" y="6383879"/>
            <a:ext cx="4993432" cy="365125"/>
          </a:xfrm>
        </p:spPr>
        <p:txBody>
          <a:bodyPr/>
          <a:lstStyle/>
          <a:p>
            <a:pPr rtl="0"/>
            <a:r>
              <a:rPr lang="es-ES" noProof="0" dirty="0"/>
              <a:t>22/03/2022 | Tecnologías de desarrollo web HTML y CSS | Negocios electrónicos y desarrollo web </a:t>
            </a:r>
          </a:p>
        </p:txBody>
      </p:sp>
    </p:spTree>
    <p:extLst>
      <p:ext uri="{BB962C8B-B14F-4D97-AF65-F5344CB8AC3E}">
        <p14:creationId xmlns:p14="http://schemas.microsoft.com/office/powerpoint/2010/main" val="3208372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61FAA4-599E-476A-9245-D83E60B7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58A9B53C-6207-44BB-87B3-7B480B8CF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60" y="-1"/>
            <a:ext cx="11796231" cy="5840963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FD7CEB-3B20-4DFA-AA63-56C11B130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11</a:t>
            </a:fld>
            <a:endParaRPr lang="es-ES" noProof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2761638-41DF-46FC-9471-73A4A3345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67" y="438937"/>
            <a:ext cx="4972815" cy="301083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4DC0A7B-8DBB-42D0-A8AF-AC0AD230E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638" y="2479026"/>
            <a:ext cx="3325143" cy="336999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DF22324-C6C1-403D-8AAA-AADC9FEA8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615" y="2470972"/>
            <a:ext cx="3034924" cy="3369990"/>
          </a:xfrm>
          <a:prstGeom prst="rect">
            <a:avLst/>
          </a:prstGeom>
        </p:spPr>
      </p:pic>
      <p:sp>
        <p:nvSpPr>
          <p:cNvPr id="17" name="Marcador de fecha 2">
            <a:extLst>
              <a:ext uri="{FF2B5EF4-FFF2-40B4-BE49-F238E27FC236}">
                <a16:creationId xmlns:a16="http://schemas.microsoft.com/office/drawing/2014/main" id="{FFD07AE0-9677-4E86-9374-AC4A0CD4E6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6749" y="6348296"/>
            <a:ext cx="5898502" cy="365125"/>
          </a:xfrm>
        </p:spPr>
        <p:txBody>
          <a:bodyPr/>
          <a:lstStyle/>
          <a:p>
            <a:pPr rtl="0"/>
            <a:r>
              <a:rPr lang="es-ES" noProof="0" dirty="0"/>
              <a:t>22/03/2022 | Tecnologías de desarrollo web HTML y CSS | Negocios electrónicos y desarrollo web </a:t>
            </a:r>
          </a:p>
        </p:txBody>
      </p:sp>
    </p:spTree>
    <p:extLst>
      <p:ext uri="{BB962C8B-B14F-4D97-AF65-F5344CB8AC3E}">
        <p14:creationId xmlns:p14="http://schemas.microsoft.com/office/powerpoint/2010/main" val="1819161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7BE0003-A707-4823-B753-D114763DB9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7"/>
          <a:stretch/>
        </p:blipFill>
        <p:spPr>
          <a:xfrm>
            <a:off x="728088" y="1109281"/>
            <a:ext cx="4739651" cy="231972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0538C59-4277-447D-9463-FCB0CE947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13" b="75836"/>
          <a:stretch/>
        </p:blipFill>
        <p:spPr>
          <a:xfrm>
            <a:off x="83976" y="335235"/>
            <a:ext cx="6473546" cy="74804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23E7531-67E0-4592-B821-CF16F6AD3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961" y="485655"/>
            <a:ext cx="2959522" cy="532390"/>
          </a:xfrm>
        </p:spPr>
        <p:txBody>
          <a:bodyPr>
            <a:normAutofit fontScale="90000"/>
          </a:bodyPr>
          <a:lstStyle/>
          <a:p>
            <a:r>
              <a:rPr lang="es-MX" dirty="0">
                <a:latin typeface="Segoe UI Variable Small Semibol" pitchFamily="2" charset="0"/>
              </a:rPr>
              <a:t>¿Qué ES </a:t>
            </a:r>
            <a:r>
              <a:rPr lang="es-MX" dirty="0" err="1">
                <a:latin typeface="Segoe UI Variable Small Semibol" pitchFamily="2" charset="0"/>
              </a:rPr>
              <a:t>css</a:t>
            </a:r>
            <a:r>
              <a:rPr lang="es-MX" dirty="0">
                <a:latin typeface="Segoe UI Variable Small Semibol" pitchFamily="2" charset="0"/>
              </a:rPr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E51759-EACE-45ED-8261-E71CC2572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12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BC652DE-FA35-493C-B887-84A9C08A04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63801"/>
            <a:ext cx="4335049" cy="4784942"/>
          </a:xfrm>
        </p:spPr>
        <p:txBody>
          <a:bodyPr>
            <a:normAutofit/>
          </a:bodyPr>
          <a:lstStyle/>
          <a:p>
            <a:pPr algn="just"/>
            <a:r>
              <a:rPr lang="es-MX" sz="1600" dirty="0">
                <a:latin typeface="Segoe Pro"/>
                <a:cs typeface="Arial" panose="020B0604020202020204" pitchFamily="34" charset="0"/>
              </a:rPr>
              <a:t>Lenguaje de </a:t>
            </a:r>
            <a:r>
              <a:rPr lang="es-MX" sz="1600" b="1" dirty="0">
                <a:latin typeface="Segoe Pro"/>
                <a:cs typeface="Arial" panose="020B0604020202020204" pitchFamily="34" charset="0"/>
              </a:rPr>
              <a:t>estilos</a:t>
            </a:r>
            <a:r>
              <a:rPr lang="es-MX" sz="1600" dirty="0">
                <a:latin typeface="Segoe Pro"/>
                <a:cs typeface="Arial" panose="020B0604020202020204" pitchFamily="34" charset="0"/>
              </a:rPr>
              <a:t> </a:t>
            </a:r>
            <a:r>
              <a:rPr lang="es-MX" sz="1600" b="1" dirty="0">
                <a:latin typeface="Segoe Pro"/>
                <a:cs typeface="Arial" panose="020B0604020202020204" pitchFamily="34" charset="0"/>
              </a:rPr>
              <a:t>en cascada</a:t>
            </a:r>
            <a:r>
              <a:rPr lang="es-MX" sz="1600" dirty="0">
                <a:latin typeface="Segoe Pro"/>
                <a:cs typeface="Arial" panose="020B0604020202020204" pitchFamily="34" charset="0"/>
              </a:rPr>
              <a:t> (</a:t>
            </a:r>
            <a:r>
              <a:rPr lang="es-MX" sz="1600" b="1" dirty="0" err="1">
                <a:latin typeface="Segoe Pro"/>
                <a:cs typeface="Arial" panose="020B0604020202020204" pitchFamily="34" charset="0"/>
              </a:rPr>
              <a:t>Cascading</a:t>
            </a:r>
            <a:r>
              <a:rPr lang="es-MX" sz="1600" b="1" dirty="0">
                <a:latin typeface="Segoe Pro"/>
                <a:cs typeface="Arial" panose="020B0604020202020204" pitchFamily="34" charset="0"/>
              </a:rPr>
              <a:t> Style </a:t>
            </a:r>
            <a:r>
              <a:rPr lang="es-MX" sz="1600" b="1" dirty="0" err="1">
                <a:latin typeface="Segoe Pro"/>
                <a:cs typeface="Arial" panose="020B0604020202020204" pitchFamily="34" charset="0"/>
              </a:rPr>
              <a:t>Sheets</a:t>
            </a:r>
            <a:r>
              <a:rPr lang="es-MX" sz="1600" dirty="0">
                <a:latin typeface="Segoe Pro"/>
                <a:cs typeface="Arial" panose="020B0604020202020204" pitchFamily="34" charset="0"/>
              </a:rPr>
              <a:t>). Como su nombre lo indica, sirve para proporcionar un estilo y apariencia a la página web en cuestión. Colores, tamaños tipos de letras, separaciones, etcétera.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435B689-AB8E-4F58-9256-306C2685D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170" y="3429000"/>
            <a:ext cx="2255826" cy="2791455"/>
          </a:xfrm>
          <a:prstGeom prst="rect">
            <a:avLst/>
          </a:prstGeom>
        </p:spPr>
      </p:pic>
      <p:sp>
        <p:nvSpPr>
          <p:cNvPr id="15" name="Marcador de fecha 2">
            <a:extLst>
              <a:ext uri="{FF2B5EF4-FFF2-40B4-BE49-F238E27FC236}">
                <a16:creationId xmlns:a16="http://schemas.microsoft.com/office/drawing/2014/main" id="{ACF15395-1989-4488-BC21-D6689F5FDF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8992" y="6383879"/>
            <a:ext cx="5898502" cy="365125"/>
          </a:xfrm>
        </p:spPr>
        <p:txBody>
          <a:bodyPr/>
          <a:lstStyle/>
          <a:p>
            <a:pPr rtl="0"/>
            <a:r>
              <a:rPr lang="es-ES" noProof="0" dirty="0"/>
              <a:t>22/03/2022 | Tecnologías de desarrollo web HTML y CSS | Negocios electrónicos y desarrollo web </a:t>
            </a:r>
          </a:p>
        </p:txBody>
      </p:sp>
    </p:spTree>
    <p:extLst>
      <p:ext uri="{BB962C8B-B14F-4D97-AF65-F5344CB8AC3E}">
        <p14:creationId xmlns:p14="http://schemas.microsoft.com/office/powerpoint/2010/main" val="3129739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6570582C-8FF6-48FD-8748-27B965C38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836"/>
          <a:stretch/>
        </p:blipFill>
        <p:spPr>
          <a:xfrm>
            <a:off x="2630019" y="331988"/>
            <a:ext cx="6931961" cy="74804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C236F4F-23C8-40F9-8A82-F1F82487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1830"/>
          </a:xfrm>
        </p:spPr>
        <p:txBody>
          <a:bodyPr>
            <a:normAutofit/>
          </a:bodyPr>
          <a:lstStyle/>
          <a:p>
            <a:pPr algn="ctr"/>
            <a:r>
              <a:rPr lang="es-MX" sz="4800" dirty="0">
                <a:latin typeface="Segoe UI Variable Small Semibol" pitchFamily="2" charset="0"/>
              </a:rPr>
              <a:t>Con </a:t>
            </a:r>
            <a:r>
              <a:rPr lang="es-MX" sz="4800" dirty="0" err="1">
                <a:latin typeface="Segoe UI Variable Small Semibol" pitchFamily="2" charset="0"/>
              </a:rPr>
              <a:t>css</a:t>
            </a:r>
            <a:endParaRPr lang="en-US" sz="48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6B3456-1471-44CD-8AA1-3234EDAF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13</a:t>
            </a:fld>
            <a:endParaRPr lang="es-ES" noProof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884F825-F5EF-4338-A120-9BAA00CA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90" y="1146306"/>
            <a:ext cx="6536872" cy="514376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89FEDFC-096E-4563-B5F0-92D882B7D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184" y="1612611"/>
            <a:ext cx="3641616" cy="3632777"/>
          </a:xfrm>
          <a:prstGeom prst="rect">
            <a:avLst/>
          </a:prstGeom>
        </p:spPr>
      </p:pic>
      <p:sp>
        <p:nvSpPr>
          <p:cNvPr id="20" name="Marcador de fecha 2">
            <a:extLst>
              <a:ext uri="{FF2B5EF4-FFF2-40B4-BE49-F238E27FC236}">
                <a16:creationId xmlns:a16="http://schemas.microsoft.com/office/drawing/2014/main" id="{B69ADF63-5816-4B9A-97DB-515B6F480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6748" y="6330561"/>
            <a:ext cx="5898502" cy="365125"/>
          </a:xfrm>
        </p:spPr>
        <p:txBody>
          <a:bodyPr/>
          <a:lstStyle/>
          <a:p>
            <a:pPr rtl="0"/>
            <a:r>
              <a:rPr lang="es-ES" noProof="0" dirty="0"/>
              <a:t>22/03/2022 | Tecnologías de desarrollo web HTML y CSS | Negocios electrónicos y desarrollo web </a:t>
            </a:r>
          </a:p>
        </p:txBody>
      </p:sp>
    </p:spTree>
    <p:extLst>
      <p:ext uri="{BB962C8B-B14F-4D97-AF65-F5344CB8AC3E}">
        <p14:creationId xmlns:p14="http://schemas.microsoft.com/office/powerpoint/2010/main" val="3772892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307A5DCD-D959-4FE6-AD5A-D014D83A9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836"/>
          <a:stretch/>
        </p:blipFill>
        <p:spPr>
          <a:xfrm>
            <a:off x="2490060" y="383242"/>
            <a:ext cx="6931961" cy="74804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C236F4F-23C8-40F9-8A82-F1F82487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1830"/>
          </a:xfrm>
        </p:spPr>
        <p:txBody>
          <a:bodyPr>
            <a:normAutofit/>
          </a:bodyPr>
          <a:lstStyle/>
          <a:p>
            <a:pPr algn="ctr"/>
            <a:r>
              <a:rPr lang="es-MX" sz="4800" dirty="0">
                <a:latin typeface="Segoe UI Variable Small Semibol" pitchFamily="2" charset="0"/>
              </a:rPr>
              <a:t>Sin </a:t>
            </a:r>
            <a:r>
              <a:rPr lang="es-MX" sz="4800" dirty="0" err="1">
                <a:latin typeface="Segoe UI Variable Small Semibol" pitchFamily="2" charset="0"/>
              </a:rPr>
              <a:t>css</a:t>
            </a:r>
            <a:endParaRPr lang="en-US" sz="48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6B3456-1471-44CD-8AA1-3234EDAF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14</a:t>
            </a:fld>
            <a:endParaRPr lang="es-ES" noProof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3B9EDA3-99A8-46E7-A418-55D910DD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60" y="1296956"/>
            <a:ext cx="6667746" cy="466742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48E5E83-EB08-4C19-83B4-FEE593D93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1438994"/>
            <a:ext cx="3049555" cy="3980011"/>
          </a:xfrm>
          <a:prstGeom prst="rect">
            <a:avLst/>
          </a:prstGeom>
        </p:spPr>
      </p:pic>
      <p:sp>
        <p:nvSpPr>
          <p:cNvPr id="13" name="Marcador de fecha 2">
            <a:extLst>
              <a:ext uri="{FF2B5EF4-FFF2-40B4-BE49-F238E27FC236}">
                <a16:creationId xmlns:a16="http://schemas.microsoft.com/office/drawing/2014/main" id="{76AD95DF-1CA3-4A6D-BA83-CC5D11A5CAFE}"/>
              </a:ext>
            </a:extLst>
          </p:cNvPr>
          <p:cNvSpPr txBox="1">
            <a:spLocks/>
          </p:cNvSpPr>
          <p:nvPr/>
        </p:nvSpPr>
        <p:spPr>
          <a:xfrm>
            <a:off x="3006789" y="6358553"/>
            <a:ext cx="5898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22/03/2022 | Tecnologías de desarrollo web HTML y CSS | Negocios electrónicos y desarrollo web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4706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338C4EC6-B4BB-4F11-A880-E023926F73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77" r="7043" b="75819"/>
          <a:stretch/>
        </p:blipFill>
        <p:spPr>
          <a:xfrm>
            <a:off x="115078" y="520867"/>
            <a:ext cx="5980922" cy="7485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FAA460D-2D57-4FC8-8BC1-C9B61BC984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97"/>
          <a:stretch/>
        </p:blipFill>
        <p:spPr>
          <a:xfrm>
            <a:off x="709606" y="1632886"/>
            <a:ext cx="4371988" cy="293438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57" y="307323"/>
            <a:ext cx="4748408" cy="1325563"/>
          </a:xfrm>
        </p:spPr>
        <p:txBody>
          <a:bodyPr rtlCol="0">
            <a:normAutofit/>
          </a:bodyPr>
          <a:lstStyle/>
          <a:p>
            <a:pPr rtl="0"/>
            <a:r>
              <a:rPr lang="es-ES" sz="3000" dirty="0">
                <a:latin typeface="Segoe UI Variable Small Semibol" pitchFamily="2" charset="0"/>
              </a:rPr>
              <a:t>UN POCO DE HISTORIA…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87493"/>
            <a:ext cx="4114800" cy="27797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 rtl="0"/>
            <a:r>
              <a:rPr lang="es-ES" sz="1800" b="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 originó con el objetivo de añadir estilos a documentos electrónicos desde los años 1970. La W3C propuso CHSS (</a:t>
            </a:r>
            <a:r>
              <a:rPr lang="es-ES" sz="1800" b="0" i="0" dirty="0" err="1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Cascading</a:t>
            </a:r>
            <a:r>
              <a:rPr lang="es-ES" sz="1800" b="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HTML Style </a:t>
            </a:r>
            <a:r>
              <a:rPr lang="es-ES" sz="1800" b="0" i="0" dirty="0" err="1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Sheets</a:t>
            </a:r>
            <a:r>
              <a:rPr lang="es-ES" sz="1800" b="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 y la SSP (</a:t>
            </a:r>
            <a:r>
              <a:rPr lang="es-ES" sz="1800" b="0" i="0" dirty="0" err="1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Stream</a:t>
            </a:r>
            <a:r>
              <a:rPr lang="es-ES" sz="1800" dirty="0" err="1">
                <a:solidFill>
                  <a:srgbClr val="2125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-Based</a:t>
            </a:r>
            <a:r>
              <a:rPr lang="es-ES" sz="1800" dirty="0">
                <a:solidFill>
                  <a:srgbClr val="2125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Style </a:t>
            </a:r>
            <a:r>
              <a:rPr lang="es-ES" sz="1800" dirty="0" err="1">
                <a:solidFill>
                  <a:srgbClr val="2125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Sheet</a:t>
            </a:r>
            <a:r>
              <a:rPr lang="es-ES" sz="1800" dirty="0">
                <a:solidFill>
                  <a:srgbClr val="2125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800" dirty="0" err="1">
                <a:solidFill>
                  <a:srgbClr val="2125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Proposal</a:t>
            </a:r>
            <a:r>
              <a:rPr lang="es-ES" sz="1800" b="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).  Estas dos propuestas se unificaron para dar  origen a CSS (</a:t>
            </a:r>
            <a:r>
              <a:rPr lang="es-ES" sz="1800" b="0" i="0" dirty="0" err="1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Cascading</a:t>
            </a:r>
            <a:r>
              <a:rPr lang="es-ES" sz="1800" b="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Style </a:t>
            </a:r>
            <a:r>
              <a:rPr lang="es-ES" sz="1800" b="0" i="0" dirty="0" err="1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Sheets</a:t>
            </a:r>
            <a:r>
              <a:rPr lang="es-ES" sz="1800" b="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), esto en 1997.</a:t>
            </a:r>
            <a:endParaRPr lang="es-E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Marcador de fecha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es-ES" dirty="0"/>
              <a:t>22/03/2022</a:t>
            </a: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15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E9FD811-7892-44C6-A107-E9744AD4A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808" y="4751098"/>
            <a:ext cx="2229584" cy="129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53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5957501C-5B34-4DE7-97CF-79A245FF1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17" y="1449057"/>
            <a:ext cx="2941476" cy="329799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38C4EC6-B4BB-4F11-A880-E023926F73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77" r="7043" b="75819"/>
          <a:stretch/>
        </p:blipFill>
        <p:spPr>
          <a:xfrm>
            <a:off x="1687286" y="305550"/>
            <a:ext cx="5980922" cy="74854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161" y="27121"/>
            <a:ext cx="2449882" cy="1325563"/>
          </a:xfrm>
        </p:spPr>
        <p:txBody>
          <a:bodyPr rtlCol="0">
            <a:normAutofit/>
          </a:bodyPr>
          <a:lstStyle/>
          <a:p>
            <a:pPr rtl="0"/>
            <a:r>
              <a:rPr lang="es-ES" sz="3000" dirty="0">
                <a:latin typeface="Segoe UI Variable Small Semibol" pitchFamily="2" charset="0"/>
              </a:rPr>
              <a:t>versiones</a:t>
            </a:r>
          </a:p>
        </p:txBody>
      </p:sp>
      <p:sp>
        <p:nvSpPr>
          <p:cNvPr id="10" name="Marcador de fecha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es-ES" dirty="0"/>
              <a:t>22/03/2022</a:t>
            </a: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16</a:t>
            </a:fld>
            <a:endParaRPr lang="es-ES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1709F594-9049-4EF6-B923-D65BA691D2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715" y="1844017"/>
            <a:ext cx="2577880" cy="32979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es-E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CSS 1 (1996)</a:t>
            </a:r>
          </a:p>
          <a:p>
            <a:pPr rtl="0"/>
            <a:r>
              <a:rPr lang="es-ES" sz="1800" dirty="0">
                <a:latin typeface="Segoe UI" panose="020B0502040204020203" pitchFamily="34" charset="0"/>
                <a:cs typeface="Segoe UI" panose="020B0502040204020203" pitchFamily="34" charset="0"/>
              </a:rPr>
              <a:t>-Primer versión.</a:t>
            </a:r>
          </a:p>
          <a:p>
            <a:pPr rtl="0"/>
            <a:r>
              <a:rPr lang="es-ES" sz="1800" dirty="0">
                <a:latin typeface="Segoe UI" panose="020B0502040204020203" pitchFamily="34" charset="0"/>
                <a:cs typeface="Segoe UI" panose="020B0502040204020203" pitchFamily="34" charset="0"/>
              </a:rPr>
              <a:t>-Contiene funcionalidades básicas (sintaxis, atributos y propiedades de fuentes).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240574D-6C0C-48C5-B12E-B62F1F004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139" y="268860"/>
            <a:ext cx="887807" cy="84208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5DCA889-C707-476C-B12E-AD1ABB1CC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411" y="1449057"/>
            <a:ext cx="2941476" cy="3297998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A7A5D386-0B56-42F6-B5EC-4CCE711B6D30}"/>
              </a:ext>
            </a:extLst>
          </p:cNvPr>
          <p:cNvSpPr txBox="1">
            <a:spLocks/>
          </p:cNvSpPr>
          <p:nvPr/>
        </p:nvSpPr>
        <p:spPr>
          <a:xfrm>
            <a:off x="3910007" y="1780001"/>
            <a:ext cx="2577880" cy="3297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CSS 2 (1998)</a:t>
            </a:r>
          </a:p>
          <a:p>
            <a:r>
              <a:rPr lang="es-ES" sz="1800" dirty="0">
                <a:latin typeface="Segoe UI" panose="020B0502040204020203" pitchFamily="34" charset="0"/>
                <a:cs typeface="Segoe UI" panose="020B0502040204020203" pitchFamily="34" charset="0"/>
              </a:rPr>
              <a:t>-Posicionamiento de contenidos.</a:t>
            </a:r>
          </a:p>
          <a:p>
            <a:r>
              <a:rPr lang="es-ES" sz="1800" dirty="0">
                <a:latin typeface="Segoe UI" panose="020B0502040204020203" pitchFamily="34" charset="0"/>
                <a:cs typeface="Segoe UI" panose="020B0502040204020203" pitchFamily="34" charset="0"/>
              </a:rPr>
              <a:t>-Fuentes descargables</a:t>
            </a:r>
          </a:p>
          <a:p>
            <a:r>
              <a:rPr lang="es-ES" sz="1800" dirty="0">
                <a:latin typeface="Segoe UI" panose="020B0502040204020203" pitchFamily="34" charset="0"/>
                <a:cs typeface="Segoe UI" panose="020B0502040204020203" pitchFamily="34" charset="0"/>
              </a:rPr>
              <a:t>-Disposición de la página.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D7C33A88-7F0F-4B00-8D36-877F9E73D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350" y="1449057"/>
            <a:ext cx="2941476" cy="3297998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0232D26B-47CF-4EB6-8344-B85D9D06C84C}"/>
              </a:ext>
            </a:extLst>
          </p:cNvPr>
          <p:cNvSpPr txBox="1">
            <a:spLocks/>
          </p:cNvSpPr>
          <p:nvPr/>
        </p:nvSpPr>
        <p:spPr>
          <a:xfrm>
            <a:off x="8050946" y="1844017"/>
            <a:ext cx="2577880" cy="3297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CSS 3 (2011)</a:t>
            </a:r>
          </a:p>
          <a:p>
            <a:r>
              <a:rPr lang="es-ES" sz="1800" dirty="0">
                <a:latin typeface="Segoe UI" panose="020B0502040204020203" pitchFamily="34" charset="0"/>
                <a:cs typeface="Segoe UI" panose="020B0502040204020203" pitchFamily="34" charset="0"/>
              </a:rPr>
              <a:t>-División de código en módulos.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E6C24CEF-FC46-42B1-9006-DDC679A872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77" r="7043" b="75819"/>
          <a:stretch/>
        </p:blipFill>
        <p:spPr>
          <a:xfrm>
            <a:off x="148251" y="4676273"/>
            <a:ext cx="3903123" cy="1593372"/>
          </a:xfrm>
          <a:prstGeom prst="rect">
            <a:avLst/>
          </a:prstGeom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7AF9CCBF-815B-4F59-8A25-2A8E378FD6C9}"/>
              </a:ext>
            </a:extLst>
          </p:cNvPr>
          <p:cNvSpPr txBox="1">
            <a:spLocks/>
          </p:cNvSpPr>
          <p:nvPr/>
        </p:nvSpPr>
        <p:spPr>
          <a:xfrm>
            <a:off x="800281" y="4875179"/>
            <a:ext cx="2599064" cy="14652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800" dirty="0">
                <a:latin typeface="Segoe UI" panose="020B0502040204020203" pitchFamily="34" charset="0"/>
                <a:cs typeface="Segoe UI" panose="020B0502040204020203" pitchFamily="34" charset="0"/>
              </a:rPr>
              <a:t>La W3C ya no versiona esta tecnología, sino que hace una captura de las últimas especificaciones estables.</a:t>
            </a:r>
          </a:p>
        </p:txBody>
      </p:sp>
    </p:spTree>
    <p:extLst>
      <p:ext uri="{BB962C8B-B14F-4D97-AF65-F5344CB8AC3E}">
        <p14:creationId xmlns:p14="http://schemas.microsoft.com/office/powerpoint/2010/main" val="686118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307A5DCD-D959-4FE6-AD5A-D014D83A9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836"/>
          <a:stretch/>
        </p:blipFill>
        <p:spPr>
          <a:xfrm>
            <a:off x="2490060" y="383242"/>
            <a:ext cx="6931961" cy="74804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C236F4F-23C8-40F9-8A82-F1F82487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1830"/>
          </a:xfrm>
        </p:spPr>
        <p:txBody>
          <a:bodyPr>
            <a:normAutofit/>
          </a:bodyPr>
          <a:lstStyle/>
          <a:p>
            <a:pPr algn="ctr"/>
            <a:r>
              <a:rPr lang="es-MX" sz="4800" dirty="0">
                <a:latin typeface="Segoe UI Variable Small Semibol" pitchFamily="2" charset="0"/>
              </a:rPr>
              <a:t>Sintaxis básica</a:t>
            </a:r>
            <a:endParaRPr lang="en-US" sz="480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FAF324-3E4D-4FDC-B9B7-82B7E5227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22/03/2022</a:t>
            </a:r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5DB3CB-C8D4-4AE2-92FC-8EAA4862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6B3456-1471-44CD-8AA1-3234EDAF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17</a:t>
            </a:fld>
            <a:endParaRPr lang="es-E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AF146C7-A7F4-4962-917F-DEF100FB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75" y="1387691"/>
            <a:ext cx="5919025" cy="43644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E887E72-EB36-41B4-A5CF-A3D21CF78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335" y="1595490"/>
            <a:ext cx="4549534" cy="3069816"/>
          </a:xfrm>
          <a:prstGeom prst="rect">
            <a:avLst/>
          </a:prstGeom>
        </p:spPr>
      </p:pic>
      <p:sp>
        <p:nvSpPr>
          <p:cNvPr id="16" name="Subtítulo 2">
            <a:extLst>
              <a:ext uri="{FF2B5EF4-FFF2-40B4-BE49-F238E27FC236}">
                <a16:creationId xmlns:a16="http://schemas.microsoft.com/office/drawing/2014/main" id="{336316D1-35C9-4806-8F04-488DB642C794}"/>
              </a:ext>
            </a:extLst>
          </p:cNvPr>
          <p:cNvSpPr txBox="1">
            <a:spLocks/>
          </p:cNvSpPr>
          <p:nvPr/>
        </p:nvSpPr>
        <p:spPr>
          <a:xfrm>
            <a:off x="7404319" y="2091555"/>
            <a:ext cx="3876391" cy="233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AutoNum type="arabicPeriod"/>
            </a:pPr>
            <a:r>
              <a:rPr lang="es-ES" sz="1800" dirty="0">
                <a:latin typeface="Segoe UI" panose="020B0502040204020203" pitchFamily="34" charset="0"/>
                <a:cs typeface="Segoe UI" panose="020B0502040204020203" pitchFamily="34" charset="0"/>
              </a:rPr>
              <a:t>Selector</a:t>
            </a:r>
          </a:p>
          <a:p>
            <a:pPr marL="342900" indent="-342900" algn="just">
              <a:buAutoNum type="arabicPeriod"/>
            </a:pPr>
            <a:r>
              <a:rPr lang="es-ES" sz="1800" dirty="0">
                <a:latin typeface="Segoe UI" panose="020B0502040204020203" pitchFamily="34" charset="0"/>
                <a:cs typeface="Segoe UI" panose="020B0502040204020203" pitchFamily="34" charset="0"/>
              </a:rPr>
              <a:t>Declaración</a:t>
            </a:r>
          </a:p>
          <a:p>
            <a:pPr marL="342900" indent="-342900" algn="just">
              <a:buAutoNum type="arabicPeriod"/>
            </a:pPr>
            <a:r>
              <a:rPr lang="es-ES" sz="1800" dirty="0">
                <a:latin typeface="Segoe UI" panose="020B0502040204020203" pitchFamily="34" charset="0"/>
                <a:cs typeface="Segoe UI" panose="020B0502040204020203" pitchFamily="34" charset="0"/>
              </a:rPr>
              <a:t>Propiedades</a:t>
            </a:r>
          </a:p>
          <a:p>
            <a:pPr marL="342900" indent="-342900" algn="just">
              <a:buAutoNum type="arabicPeriod"/>
            </a:pPr>
            <a:r>
              <a:rPr lang="es-ES" sz="1800" dirty="0">
                <a:latin typeface="Segoe UI" panose="020B0502040204020203" pitchFamily="34" charset="0"/>
                <a:cs typeface="Segoe UI" panose="020B0502040204020203" pitchFamily="34" charset="0"/>
              </a:rPr>
              <a:t>Valores</a:t>
            </a:r>
          </a:p>
          <a:p>
            <a:pPr marL="342900" indent="-342900" algn="just">
              <a:buAutoNum type="arabicPeriod"/>
            </a:pPr>
            <a:r>
              <a:rPr lang="es-ES" sz="1800" dirty="0">
                <a:latin typeface="Segoe UI" panose="020B0502040204020203" pitchFamily="34" charset="0"/>
                <a:cs typeface="Segoe UI" panose="020B0502040204020203" pitchFamily="34" charset="0"/>
              </a:rPr>
              <a:t>Regla CSS</a:t>
            </a:r>
          </a:p>
        </p:txBody>
      </p:sp>
    </p:spTree>
    <p:extLst>
      <p:ext uri="{BB962C8B-B14F-4D97-AF65-F5344CB8AC3E}">
        <p14:creationId xmlns:p14="http://schemas.microsoft.com/office/powerpoint/2010/main" val="2302436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6DCF0C86-7D6A-4611-9334-2DA49279EA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7"/>
          <a:stretch/>
        </p:blipFill>
        <p:spPr>
          <a:xfrm>
            <a:off x="7165588" y="1915059"/>
            <a:ext cx="3776003" cy="253437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07A5DCD-D959-4FE6-AD5A-D014D83A9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836"/>
          <a:stretch/>
        </p:blipFill>
        <p:spPr>
          <a:xfrm>
            <a:off x="2490060" y="383242"/>
            <a:ext cx="7484364" cy="74804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C236F4F-23C8-40F9-8A82-F1F82487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365126"/>
            <a:ext cx="10719318" cy="931830"/>
          </a:xfrm>
        </p:spPr>
        <p:txBody>
          <a:bodyPr>
            <a:normAutofit/>
          </a:bodyPr>
          <a:lstStyle/>
          <a:p>
            <a:pPr algn="ctr"/>
            <a:r>
              <a:rPr lang="es-MX" sz="4800" dirty="0">
                <a:latin typeface="Segoe UI Variable Small Semibol" pitchFamily="2" charset="0"/>
              </a:rPr>
              <a:t>Aspectos básicos</a:t>
            </a:r>
            <a:endParaRPr lang="en-US" sz="48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6B3456-1471-44CD-8AA1-3234EDAF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18</a:t>
            </a:fld>
            <a:endParaRPr lang="es-ES" noProof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E887E72-EB36-41B4-A5CF-A3D21CF78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39" y="1614853"/>
            <a:ext cx="4549534" cy="2615100"/>
          </a:xfrm>
          <a:prstGeom prst="rect">
            <a:avLst/>
          </a:prstGeom>
        </p:spPr>
      </p:pic>
      <p:sp>
        <p:nvSpPr>
          <p:cNvPr id="16" name="Subtítulo 2">
            <a:extLst>
              <a:ext uri="{FF2B5EF4-FFF2-40B4-BE49-F238E27FC236}">
                <a16:creationId xmlns:a16="http://schemas.microsoft.com/office/drawing/2014/main" id="{336316D1-35C9-4806-8F04-488DB642C794}"/>
              </a:ext>
            </a:extLst>
          </p:cNvPr>
          <p:cNvSpPr txBox="1">
            <a:spLocks/>
          </p:cNvSpPr>
          <p:nvPr/>
        </p:nvSpPr>
        <p:spPr>
          <a:xfrm>
            <a:off x="783057" y="2216650"/>
            <a:ext cx="3876391" cy="233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AutoNum type="arabicPeriod"/>
            </a:pPr>
            <a:r>
              <a:rPr lang="es-ES" sz="1800" dirty="0">
                <a:latin typeface="Segoe UI" panose="020B0502040204020203" pitchFamily="34" charset="0"/>
                <a:cs typeface="Segoe UI" panose="020B0502040204020203" pitchFamily="34" charset="0"/>
              </a:rPr>
              <a:t>Herencia</a:t>
            </a:r>
          </a:p>
          <a:p>
            <a:pPr marL="342900" indent="-342900" algn="just">
              <a:buAutoNum type="arabicPeriod"/>
            </a:pPr>
            <a:r>
              <a:rPr lang="es-ES" sz="1800" dirty="0">
                <a:latin typeface="Segoe UI" panose="020B0502040204020203" pitchFamily="34" charset="0"/>
                <a:cs typeface="Segoe UI" panose="020B0502040204020203" pitchFamily="34" charset="0"/>
              </a:rPr>
              <a:t>Especificidad</a:t>
            </a:r>
          </a:p>
          <a:p>
            <a:pPr marL="342900" indent="-342900" algn="just">
              <a:buAutoNum type="arabicPeriod"/>
            </a:pPr>
            <a:r>
              <a:rPr lang="es-ES" sz="1800" dirty="0">
                <a:latin typeface="Segoe UI" panose="020B0502040204020203" pitchFamily="34" charset="0"/>
                <a:cs typeface="Segoe UI" panose="020B0502040204020203" pitchFamily="34" charset="0"/>
              </a:rPr>
              <a:t>Cascada</a:t>
            </a:r>
          </a:p>
          <a:p>
            <a:pPr marL="342900" indent="-342900" algn="just">
              <a:buAutoNum type="arabicPeriod"/>
            </a:pPr>
            <a:r>
              <a:rPr lang="es-ES" sz="1800" dirty="0">
                <a:latin typeface="Segoe UI" panose="020B0502040204020203" pitchFamily="34" charset="0"/>
                <a:cs typeface="Segoe UI" panose="020B0502040204020203" pitchFamily="34" charset="0"/>
              </a:rPr>
              <a:t>Diseño responsivo</a:t>
            </a:r>
          </a:p>
          <a:p>
            <a:pPr algn="just"/>
            <a:endParaRPr lang="es-E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F302F02-71EF-4433-A79E-9D47DF8B2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7062" y="5184884"/>
            <a:ext cx="992410" cy="100579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B05098C-8C52-4673-A57C-119B04F119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0673" y="4702673"/>
            <a:ext cx="2510654" cy="152009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F5EE201-8DFB-4B53-AF5A-90B194E8E0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013" y="4748434"/>
            <a:ext cx="1448047" cy="16079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8F4720E-450C-42AC-AC7D-0E1D5BE1A9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6815" y="2136696"/>
            <a:ext cx="2853548" cy="2134360"/>
          </a:xfrm>
          <a:prstGeom prst="rect">
            <a:avLst/>
          </a:prstGeom>
        </p:spPr>
      </p:pic>
      <p:sp>
        <p:nvSpPr>
          <p:cNvPr id="18" name="Marcador de fecha 2">
            <a:extLst>
              <a:ext uri="{FF2B5EF4-FFF2-40B4-BE49-F238E27FC236}">
                <a16:creationId xmlns:a16="http://schemas.microsoft.com/office/drawing/2014/main" id="{B69B8FC5-C6CB-4F93-879C-7D2D779A1C18}"/>
              </a:ext>
            </a:extLst>
          </p:cNvPr>
          <p:cNvSpPr txBox="1">
            <a:spLocks/>
          </p:cNvSpPr>
          <p:nvPr/>
        </p:nvSpPr>
        <p:spPr>
          <a:xfrm>
            <a:off x="3282991" y="6341900"/>
            <a:ext cx="5898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22/03/2022 | Tecnologías de desarrollo web HTML y CSS | Negocios electrónicos y desarrollo web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7490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307A5DCD-D959-4FE6-AD5A-D014D83A9F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75836"/>
          <a:stretch/>
        </p:blipFill>
        <p:spPr>
          <a:xfrm>
            <a:off x="2353816" y="226550"/>
            <a:ext cx="7484364" cy="113535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C236F4F-23C8-40F9-8A82-F1F82487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59" y="485191"/>
            <a:ext cx="4416879" cy="931830"/>
          </a:xfrm>
        </p:spPr>
        <p:txBody>
          <a:bodyPr>
            <a:noAutofit/>
          </a:bodyPr>
          <a:lstStyle/>
          <a:p>
            <a:pPr algn="ctr"/>
            <a:r>
              <a:rPr lang="es-MX" sz="2400" dirty="0">
                <a:latin typeface="Segoe UI Variable Small Semibol" pitchFamily="2" charset="0"/>
              </a:rPr>
              <a:t>Herramientas de</a:t>
            </a:r>
            <a:br>
              <a:rPr lang="es-MX" sz="2400" dirty="0">
                <a:latin typeface="Segoe UI Variable Small Semibol" pitchFamily="2" charset="0"/>
              </a:rPr>
            </a:br>
            <a:r>
              <a:rPr lang="es-MX" sz="2400" dirty="0">
                <a:latin typeface="Segoe UI Variable Small Semibol" pitchFamily="2" charset="0"/>
              </a:rPr>
              <a:t>de aprendizaje </a:t>
            </a:r>
            <a:endParaRPr lang="en-US" sz="240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5DB3CB-C8D4-4AE2-92FC-8EAA4862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6B3456-1471-44CD-8AA1-3234EDAF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19</a:t>
            </a:fld>
            <a:endParaRPr lang="es-ES" noProof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E887E72-EB36-41B4-A5CF-A3D21CF789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529" t="3368" r="3308" b="3573"/>
          <a:stretch/>
        </p:blipFill>
        <p:spPr>
          <a:xfrm>
            <a:off x="1219588" y="1472141"/>
            <a:ext cx="9752823" cy="4956758"/>
          </a:xfrm>
          <a:prstGeom prst="rect">
            <a:avLst/>
          </a:prstGeom>
        </p:spPr>
      </p:pic>
      <p:sp>
        <p:nvSpPr>
          <p:cNvPr id="16" name="Subtítulo 2">
            <a:extLst>
              <a:ext uri="{FF2B5EF4-FFF2-40B4-BE49-F238E27FC236}">
                <a16:creationId xmlns:a16="http://schemas.microsoft.com/office/drawing/2014/main" id="{336316D1-35C9-4806-8F04-488DB642C794}"/>
              </a:ext>
            </a:extLst>
          </p:cNvPr>
          <p:cNvSpPr txBox="1">
            <a:spLocks/>
          </p:cNvSpPr>
          <p:nvPr/>
        </p:nvSpPr>
        <p:spPr>
          <a:xfrm>
            <a:off x="1468987" y="2118049"/>
            <a:ext cx="9027951" cy="39457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1 - Khan </a:t>
            </a:r>
            <a:r>
              <a:rPr lang="es-E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Academy</a:t>
            </a:r>
            <a:r>
              <a:rPr lang="es-E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s-ES" sz="2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s-ES" sz="2000" dirty="0">
                <a:solidFill>
                  <a:srgbClr val="0563C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https://es.khanacademy.org/computing/computer-programming/html-css</a:t>
            </a:r>
            <a:r>
              <a:rPr lang="es-ES" sz="2000" dirty="0">
                <a:solidFill>
                  <a:srgbClr val="0563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s-E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r>
              <a:rPr lang="es-E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s-E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Bluuweb</a:t>
            </a:r>
          </a:p>
          <a:p>
            <a:pPr algn="just"/>
            <a:r>
              <a:rPr lang="es-ES" sz="2000" dirty="0">
                <a:solidFill>
                  <a:srgbClr val="0563C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https://www.youtube.com/watch?v=rr2H086z16s&amp;list=PLPl81lqbj-4LKo66cEts5yC_AjOvqKptm&amp;ab_channel=Bluuweb</a:t>
            </a:r>
            <a:endParaRPr lang="es-ES" sz="20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s-E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3 - </a:t>
            </a:r>
            <a:r>
              <a:rPr lang="es-ES" sz="2000" b="1" u="sng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Pildoras</a:t>
            </a:r>
            <a:r>
              <a:rPr lang="es-E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informáticas</a:t>
            </a:r>
          </a:p>
          <a:p>
            <a:pPr algn="just"/>
            <a:r>
              <a:rPr lang="es-ES" sz="2000" dirty="0">
                <a:solidFill>
                  <a:srgbClr val="0563C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6"/>
              </a:rPr>
              <a:t>https://www.youtube.com/watch?v=QC9_8nRNNHA&amp;list=PLU8oAlHdN5BnX63lyAeV0LzLnpGudgRrK&amp;ab_channel=pildorasinformaticas</a:t>
            </a:r>
            <a:endParaRPr lang="es-ES" sz="20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s-E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4 - Alison</a:t>
            </a:r>
            <a:endParaRPr lang="es-ES" sz="20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s-ES" sz="2000" dirty="0">
                <a:solidFill>
                  <a:srgbClr val="0563C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7"/>
              </a:rPr>
              <a:t>https://alison.com/es/curso/diploma-en-html5-css3-y-javascript-revisado</a:t>
            </a:r>
            <a:endParaRPr lang="es-ES" sz="20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8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8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B58934F-ECB6-4128-8288-FB79E44434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759" y="69518"/>
            <a:ext cx="1210229" cy="14081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2926EB-2113-4CD8-8F02-C5B87E3C84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2200" y="2118049"/>
            <a:ext cx="699407" cy="7877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08C6CD7-4BFF-4EC6-9E55-0D51030AC1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2685" y="3198378"/>
            <a:ext cx="1408922" cy="85200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07E5CA7-DF2D-40E5-AD38-C35BC8DD87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5319" y="4881361"/>
            <a:ext cx="736288" cy="773678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6720FCCF-B80F-4AEC-9E09-F90740CE7E16}"/>
              </a:ext>
            </a:extLst>
          </p:cNvPr>
          <p:cNvSpPr/>
          <p:nvPr/>
        </p:nvSpPr>
        <p:spPr>
          <a:xfrm>
            <a:off x="4842588" y="6428899"/>
            <a:ext cx="2677885" cy="2925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arcador de fecha 2">
            <a:extLst>
              <a:ext uri="{FF2B5EF4-FFF2-40B4-BE49-F238E27FC236}">
                <a16:creationId xmlns:a16="http://schemas.microsoft.com/office/drawing/2014/main" id="{3B625F92-70F2-4F8C-B2D0-98208C676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6747" y="6392832"/>
            <a:ext cx="5898502" cy="365125"/>
          </a:xfrm>
        </p:spPr>
        <p:txBody>
          <a:bodyPr/>
          <a:lstStyle/>
          <a:p>
            <a:pPr rtl="0"/>
            <a:r>
              <a:rPr lang="es-ES" noProof="0" dirty="0"/>
              <a:t>22/03/2022 | Tecnologías de desarrollo web HTML y CSS | Negocios electrónicos y desarrollo web </a:t>
            </a:r>
          </a:p>
        </p:txBody>
      </p:sp>
    </p:spTree>
    <p:extLst>
      <p:ext uri="{BB962C8B-B14F-4D97-AF65-F5344CB8AC3E}">
        <p14:creationId xmlns:p14="http://schemas.microsoft.com/office/powerpoint/2010/main" val="3631373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3F117-659C-408A-8568-2D4A6A735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4AF2DEC-A744-4EC5-A445-F435BCFE8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CEED32C-F077-499D-8104-964C5F160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E1508A7-07B4-4185-A3F7-BAC2A5279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2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9F7381A-4271-41D7-807A-BADF54786E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4B62815-D9AA-4928-B95A-12027851B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9" y="121258"/>
            <a:ext cx="12097221" cy="673674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1BDF6C0-54EE-43EC-885E-C68EDA6EE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330" y="745739"/>
            <a:ext cx="7797870" cy="5487777"/>
          </a:xfrm>
          <a:prstGeom prst="rect">
            <a:avLst/>
          </a:prstGeom>
        </p:spPr>
      </p:pic>
      <p:sp>
        <p:nvSpPr>
          <p:cNvPr id="18" name="Marcador de fecha 2">
            <a:extLst>
              <a:ext uri="{FF2B5EF4-FFF2-40B4-BE49-F238E27FC236}">
                <a16:creationId xmlns:a16="http://schemas.microsoft.com/office/drawing/2014/main" id="{ECDF8435-EB6E-4846-9741-27F7EABA889F}"/>
              </a:ext>
            </a:extLst>
          </p:cNvPr>
          <p:cNvSpPr txBox="1">
            <a:spLocks/>
          </p:cNvSpPr>
          <p:nvPr/>
        </p:nvSpPr>
        <p:spPr>
          <a:xfrm>
            <a:off x="408992" y="6383879"/>
            <a:ext cx="5898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22/03/2022 | Tecnologías de desarrollo web HTML y CSS | Negocios electrónicos y desarrollo web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1158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307A5DCD-D959-4FE6-AD5A-D014D83A9F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b="75836"/>
          <a:stretch/>
        </p:blipFill>
        <p:spPr>
          <a:xfrm>
            <a:off x="2353816" y="226550"/>
            <a:ext cx="7484364" cy="113535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C236F4F-23C8-40F9-8A82-F1F82487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59" y="485191"/>
            <a:ext cx="4416879" cy="931830"/>
          </a:xfrm>
        </p:spPr>
        <p:txBody>
          <a:bodyPr>
            <a:noAutofit/>
          </a:bodyPr>
          <a:lstStyle/>
          <a:p>
            <a:pPr algn="ctr"/>
            <a:r>
              <a:rPr lang="es-MX" sz="2400" dirty="0">
                <a:latin typeface="Segoe UI Variable Small Semibol" pitchFamily="2" charset="0"/>
              </a:rPr>
              <a:t>Herramientas de</a:t>
            </a:r>
            <a:br>
              <a:rPr lang="es-MX" sz="2400" dirty="0">
                <a:latin typeface="Segoe UI Variable Small Semibol" pitchFamily="2" charset="0"/>
              </a:rPr>
            </a:br>
            <a:r>
              <a:rPr lang="es-MX" sz="2400" dirty="0">
                <a:latin typeface="Segoe UI Variable Small Semibol" pitchFamily="2" charset="0"/>
              </a:rPr>
              <a:t>desarrollo</a:t>
            </a:r>
            <a:endParaRPr lang="en-US" sz="240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5DB3CB-C8D4-4AE2-92FC-8EAA4862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6B3456-1471-44CD-8AA1-3234EDAF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20</a:t>
            </a:fld>
            <a:endParaRPr lang="es-ES" noProof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E887E72-EB36-41B4-A5CF-A3D21CF789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2529" t="3368" r="3308" b="3573"/>
          <a:stretch/>
        </p:blipFill>
        <p:spPr>
          <a:xfrm>
            <a:off x="1219588" y="1472141"/>
            <a:ext cx="9752823" cy="4956758"/>
          </a:xfrm>
          <a:prstGeom prst="rect">
            <a:avLst/>
          </a:prstGeom>
        </p:spPr>
      </p:pic>
      <p:sp>
        <p:nvSpPr>
          <p:cNvPr id="16" name="Subtítulo 2">
            <a:extLst>
              <a:ext uri="{FF2B5EF4-FFF2-40B4-BE49-F238E27FC236}">
                <a16:creationId xmlns:a16="http://schemas.microsoft.com/office/drawing/2014/main" id="{336316D1-35C9-4806-8F04-488DB642C794}"/>
              </a:ext>
            </a:extLst>
          </p:cNvPr>
          <p:cNvSpPr txBox="1">
            <a:spLocks/>
          </p:cNvSpPr>
          <p:nvPr/>
        </p:nvSpPr>
        <p:spPr>
          <a:xfrm>
            <a:off x="1468987" y="2118049"/>
            <a:ext cx="9027951" cy="39457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1 - Firefox </a:t>
            </a:r>
            <a:r>
              <a:rPr lang="es-ES" sz="2000" b="1" u="sng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Developer</a:t>
            </a:r>
            <a:r>
              <a:rPr lang="es-E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b="1" u="sng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Edition</a:t>
            </a:r>
            <a:endParaRPr lang="es-ES" sz="2000" b="1" u="sng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s-ES" sz="2000" dirty="0">
                <a:solidFill>
                  <a:srgbClr val="0563C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https://www.mozilla.org/es-MX/firefox/developer/</a:t>
            </a:r>
            <a:endParaRPr lang="es-ES" sz="20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s-E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2 - Visual Studio </a:t>
            </a:r>
            <a:r>
              <a:rPr lang="es-ES" sz="2000" b="1" u="sng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</a:t>
            </a:r>
            <a:endParaRPr lang="es-ES" sz="2000" b="1" u="sng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/>
            <a:r>
              <a:rPr lang="es-ES" sz="2000" dirty="0">
                <a:solidFill>
                  <a:srgbClr val="0563C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6"/>
              </a:rPr>
              <a:t>https://code.visualstudio.com/download</a:t>
            </a:r>
            <a:r>
              <a:rPr lang="es-ES" sz="2000" dirty="0">
                <a:solidFill>
                  <a:srgbClr val="0563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/>
            <a:r>
              <a:rPr lang="es-ES" sz="2000" b="1" u="sng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Responsively</a:t>
            </a:r>
            <a:r>
              <a:rPr lang="es-E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App</a:t>
            </a:r>
          </a:p>
          <a:p>
            <a:pPr algn="just"/>
            <a:r>
              <a:rPr lang="es-ES" sz="2000" dirty="0">
                <a:solidFill>
                  <a:srgbClr val="0563C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6"/>
              </a:rPr>
              <a:t>https://code.visualstudio.com/download</a:t>
            </a:r>
            <a:endParaRPr lang="es-ES" sz="20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s-E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Can I use</a:t>
            </a:r>
          </a:p>
          <a:p>
            <a:pPr algn="just"/>
            <a:r>
              <a:rPr lang="es-ES" sz="2000" dirty="0">
                <a:solidFill>
                  <a:srgbClr val="0563C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7"/>
              </a:rPr>
              <a:t>https://caniuse.com/</a:t>
            </a:r>
            <a:endParaRPr lang="es-ES" sz="2000" b="1" u="sng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20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8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8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EA6DC1D3-CEE3-4D31-B7C9-37CBD764C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43188"/>
            <a:ext cx="1492399" cy="138884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12D4452-1219-4899-8025-DDA3F7ADA8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6532" y="2224324"/>
            <a:ext cx="1645668" cy="66816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60A2228-6558-409F-B821-208892B92D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6532" y="2947610"/>
            <a:ext cx="1645668" cy="76915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164E7B5-D9D1-4BB9-9230-2B58678A67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61991" y="3908532"/>
            <a:ext cx="2194750" cy="541067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815520D8-80DE-4EC3-99BC-68674805A2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6532" y="4783060"/>
            <a:ext cx="1722269" cy="624894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2344B2C4-27C1-47C2-B54C-C4C9C98CA268}"/>
              </a:ext>
            </a:extLst>
          </p:cNvPr>
          <p:cNvSpPr/>
          <p:nvPr/>
        </p:nvSpPr>
        <p:spPr>
          <a:xfrm>
            <a:off x="4823927" y="6428899"/>
            <a:ext cx="2649893" cy="280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arcador de fecha 2">
            <a:extLst>
              <a:ext uri="{FF2B5EF4-FFF2-40B4-BE49-F238E27FC236}">
                <a16:creationId xmlns:a16="http://schemas.microsoft.com/office/drawing/2014/main" id="{00E47A85-59C0-4ACD-AF04-9347E2FBE7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6747" y="6467227"/>
            <a:ext cx="5898502" cy="365125"/>
          </a:xfrm>
        </p:spPr>
        <p:txBody>
          <a:bodyPr/>
          <a:lstStyle/>
          <a:p>
            <a:pPr rtl="0"/>
            <a:r>
              <a:rPr lang="es-ES" noProof="0" dirty="0"/>
              <a:t>22/03/2022 | Tecnologías de desarrollo web HTML y CSS | Negocios electrónicos y desarrollo web </a:t>
            </a:r>
          </a:p>
        </p:txBody>
      </p:sp>
    </p:spTree>
    <p:extLst>
      <p:ext uri="{BB962C8B-B14F-4D97-AF65-F5344CB8AC3E}">
        <p14:creationId xmlns:p14="http://schemas.microsoft.com/office/powerpoint/2010/main" val="2306526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307A5DCD-D959-4FE6-AD5A-D014D83A9F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75836"/>
          <a:stretch/>
        </p:blipFill>
        <p:spPr>
          <a:xfrm>
            <a:off x="2353816" y="226550"/>
            <a:ext cx="7484364" cy="113535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C236F4F-23C8-40F9-8A82-F1F82487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59" y="485191"/>
            <a:ext cx="4416879" cy="931830"/>
          </a:xfrm>
        </p:spPr>
        <p:txBody>
          <a:bodyPr>
            <a:noAutofit/>
          </a:bodyPr>
          <a:lstStyle/>
          <a:p>
            <a:pPr algn="ctr"/>
            <a:r>
              <a:rPr lang="es-MX" sz="2400" dirty="0">
                <a:latin typeface="Segoe UI Variable Small Semibol" pitchFamily="2" charset="0"/>
              </a:rPr>
              <a:t>Referencias</a:t>
            </a:r>
            <a:endParaRPr lang="en-US" sz="240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5DB3CB-C8D4-4AE2-92FC-8EAA4862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dirty="0"/>
              <a:t>TECNOLOGÍAS DE DESARROLLO WEB HTML Y CSS</a:t>
            </a:r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6B3456-1471-44CD-8AA1-3234EDAF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21</a:t>
            </a:fld>
            <a:endParaRPr lang="es-ES" noProof="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E887E72-EB36-41B4-A5CF-A3D21CF789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529" t="3368" r="3308" b="3573"/>
          <a:stretch/>
        </p:blipFill>
        <p:spPr>
          <a:xfrm>
            <a:off x="1066899" y="1357420"/>
            <a:ext cx="9752823" cy="4956758"/>
          </a:xfrm>
          <a:prstGeom prst="rect">
            <a:avLst/>
          </a:prstGeom>
        </p:spPr>
      </p:pic>
      <p:sp>
        <p:nvSpPr>
          <p:cNvPr id="16" name="Subtítulo 2">
            <a:extLst>
              <a:ext uri="{FF2B5EF4-FFF2-40B4-BE49-F238E27FC236}">
                <a16:creationId xmlns:a16="http://schemas.microsoft.com/office/drawing/2014/main" id="{336316D1-35C9-4806-8F04-488DB642C794}"/>
              </a:ext>
            </a:extLst>
          </p:cNvPr>
          <p:cNvSpPr txBox="1">
            <a:spLocks/>
          </p:cNvSpPr>
          <p:nvPr/>
        </p:nvSpPr>
        <p:spPr>
          <a:xfrm>
            <a:off x="1468987" y="2118049"/>
            <a:ext cx="9027951" cy="39457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" sz="20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8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8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568E1155-162B-483A-B6FD-BE871FC4DAAE}"/>
              </a:ext>
            </a:extLst>
          </p:cNvPr>
          <p:cNvSpPr txBox="1">
            <a:spLocks/>
          </p:cNvSpPr>
          <p:nvPr/>
        </p:nvSpPr>
        <p:spPr>
          <a:xfrm>
            <a:off x="1659681" y="1977657"/>
            <a:ext cx="9027951" cy="39457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Consultado el día 18 de marzo de 2022 desde:</a:t>
            </a:r>
          </a:p>
          <a:p>
            <a:pPr algn="just"/>
            <a:r>
              <a:rPr lang="es-E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[1] </a:t>
            </a:r>
            <a:r>
              <a:rPr lang="es-E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https://mosaic.uoc.edu/ac/le/es/m6/ud2/index.html</a:t>
            </a:r>
            <a:endParaRPr lang="es-ES" sz="2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s-E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[2] </a:t>
            </a:r>
            <a:r>
              <a:rPr lang="es-E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https://developer.mozilla.org/es/docs/Web/CSS</a:t>
            </a:r>
            <a:endParaRPr lang="es-ES" sz="2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s-E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[3] </a:t>
            </a:r>
            <a:r>
              <a:rPr lang="es-E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  <a:hlinkClick r:id="rId6"/>
              </a:rPr>
              <a:t>https://uniwebsidad.com/libros/css/capitulo-1/breve-historia-de-css</a:t>
            </a:r>
            <a:endParaRPr lang="es-ES" sz="2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s-E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[5] </a:t>
            </a:r>
            <a:r>
              <a:rPr lang="es-E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  <a:hlinkClick r:id="rId7"/>
              </a:rPr>
              <a:t>https://www.youtube.com/watch?v=VMkA4CMloS0</a:t>
            </a:r>
            <a:endParaRPr lang="es-ES" sz="2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s-E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[6] </a:t>
            </a:r>
            <a:r>
              <a:rPr lang="es-E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  <a:hlinkClick r:id="rId8"/>
              </a:rPr>
              <a:t>https://uniwebsidad.com/libros/xhtml/capitulo-1/breve-historia-de-html</a:t>
            </a:r>
            <a:endParaRPr lang="es-ES" sz="2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s-E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[7] </a:t>
            </a:r>
            <a:r>
              <a:rPr lang="es-E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  <a:hlinkClick r:id="rId9"/>
              </a:rPr>
              <a:t>https://developer.mozilla.org/es/docs/Web/HTML</a:t>
            </a:r>
            <a:endParaRPr lang="es-ES" sz="2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s-E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[8] </a:t>
            </a:r>
            <a:r>
              <a:rPr lang="es-E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  <a:hlinkClick r:id="rId10"/>
              </a:rPr>
              <a:t>https://github.com/albertoicg01/DesarrolloWeb2022-2</a:t>
            </a:r>
            <a:r>
              <a:rPr lang="es-E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(repo en Git Hub)</a:t>
            </a:r>
          </a:p>
          <a:p>
            <a:pPr algn="just"/>
            <a:endParaRPr lang="es-ES" sz="2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2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2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20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8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8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C2FDCE8-290F-4D35-9663-F322042EED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19722" y="226550"/>
            <a:ext cx="1104402" cy="136151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F9AB63A-3995-4F78-9284-B87D7D7592B0}"/>
              </a:ext>
            </a:extLst>
          </p:cNvPr>
          <p:cNvSpPr/>
          <p:nvPr/>
        </p:nvSpPr>
        <p:spPr>
          <a:xfrm>
            <a:off x="4478694" y="6428899"/>
            <a:ext cx="3265714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Marcador de fecha 2">
            <a:extLst>
              <a:ext uri="{FF2B5EF4-FFF2-40B4-BE49-F238E27FC236}">
                <a16:creationId xmlns:a16="http://schemas.microsoft.com/office/drawing/2014/main" id="{F9AC47D0-425F-4AA4-AB2B-E13F713CF3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24405" y="6386727"/>
            <a:ext cx="5898502" cy="365125"/>
          </a:xfrm>
        </p:spPr>
        <p:txBody>
          <a:bodyPr/>
          <a:lstStyle/>
          <a:p>
            <a:pPr rtl="0"/>
            <a:r>
              <a:rPr lang="es-ES" noProof="0" dirty="0"/>
              <a:t>22/03/2022 | Tecnologías de desarrollo web HTML y CSS | Negocios electrónicos y desarrollo web </a:t>
            </a:r>
          </a:p>
        </p:txBody>
      </p:sp>
    </p:spTree>
    <p:extLst>
      <p:ext uri="{BB962C8B-B14F-4D97-AF65-F5344CB8AC3E}">
        <p14:creationId xmlns:p14="http://schemas.microsoft.com/office/powerpoint/2010/main" val="1622875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>
            <a:extLst>
              <a:ext uri="{FF2B5EF4-FFF2-40B4-BE49-F238E27FC236}">
                <a16:creationId xmlns:a16="http://schemas.microsoft.com/office/drawing/2014/main" id="{D3908072-2152-4081-989F-AA8DEB57C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251" y="641826"/>
            <a:ext cx="9935497" cy="5392994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5DB3CB-C8D4-4AE2-92FC-8EAA4862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dirty="0"/>
              <a:t>TECNOLOGÍAS DE DESARROLLO WEB HTML Y CSS</a:t>
            </a:r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6B3456-1471-44CD-8AA1-3234EDAF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22</a:t>
            </a:fld>
            <a:endParaRPr lang="es-ES" noProof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336316D1-35C9-4806-8F04-488DB642C794}"/>
              </a:ext>
            </a:extLst>
          </p:cNvPr>
          <p:cNvSpPr txBox="1">
            <a:spLocks/>
          </p:cNvSpPr>
          <p:nvPr/>
        </p:nvSpPr>
        <p:spPr>
          <a:xfrm>
            <a:off x="1468987" y="2118049"/>
            <a:ext cx="9027951" cy="39457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" sz="20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8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8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568E1155-162B-483A-B6FD-BE871FC4DAAE}"/>
              </a:ext>
            </a:extLst>
          </p:cNvPr>
          <p:cNvSpPr txBox="1">
            <a:spLocks/>
          </p:cNvSpPr>
          <p:nvPr/>
        </p:nvSpPr>
        <p:spPr>
          <a:xfrm>
            <a:off x="1621387" y="2270449"/>
            <a:ext cx="9027951" cy="39457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" sz="2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2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2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2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20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8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8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EAA9ABE-1FE7-4D4E-B2EA-DCFBE816A3A3}"/>
              </a:ext>
            </a:extLst>
          </p:cNvPr>
          <p:cNvSpPr/>
          <p:nvPr/>
        </p:nvSpPr>
        <p:spPr>
          <a:xfrm>
            <a:off x="4534678" y="6428899"/>
            <a:ext cx="3124209" cy="2925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arcador de fecha 2">
            <a:extLst>
              <a:ext uri="{FF2B5EF4-FFF2-40B4-BE49-F238E27FC236}">
                <a16:creationId xmlns:a16="http://schemas.microsoft.com/office/drawing/2014/main" id="{2E742A8F-7AFA-469B-A919-855F4D5E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6747" y="6419982"/>
            <a:ext cx="5898502" cy="365125"/>
          </a:xfrm>
        </p:spPr>
        <p:txBody>
          <a:bodyPr/>
          <a:lstStyle/>
          <a:p>
            <a:pPr rtl="0"/>
            <a:r>
              <a:rPr lang="es-ES" noProof="0" dirty="0"/>
              <a:t>22/03/2022 | Tecnologías de desarrollo web HTML y CSS | Negocios electrónicos y desarrollo web 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2967F0D-0C03-4560-B410-ADC9E876D6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3"/>
          <a:stretch/>
        </p:blipFill>
        <p:spPr>
          <a:xfrm>
            <a:off x="2239347" y="1418653"/>
            <a:ext cx="5082307" cy="361219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ADDE6D9-FDFF-478B-B047-1635B6785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017" y="1456933"/>
            <a:ext cx="2552921" cy="349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05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EFFA448A-BC26-4A4F-9882-C619C5EAC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393"/>
          <a:stretch/>
        </p:blipFill>
        <p:spPr>
          <a:xfrm>
            <a:off x="838199" y="330960"/>
            <a:ext cx="4040156" cy="71870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96974EA-BDAB-4144-93DD-F2448AFB5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51" y="1049669"/>
            <a:ext cx="4689631" cy="325499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23E7531-67E0-4592-B821-CF16F6AD3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85655"/>
            <a:ext cx="4114800" cy="532390"/>
          </a:xfrm>
        </p:spPr>
        <p:txBody>
          <a:bodyPr>
            <a:normAutofit fontScale="90000"/>
          </a:bodyPr>
          <a:lstStyle/>
          <a:p>
            <a:r>
              <a:rPr lang="es-MX" dirty="0">
                <a:latin typeface="Segoe UI Variable Small Semibol" pitchFamily="2" charset="0"/>
              </a:rPr>
              <a:t>¿Qué ES HTML?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E51759-EACE-45ED-8261-E71CC2572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3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BC652DE-FA35-493C-B887-84A9C08A04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1202499"/>
            <a:ext cx="4335049" cy="4784942"/>
          </a:xfrm>
        </p:spPr>
        <p:txBody>
          <a:bodyPr/>
          <a:lstStyle/>
          <a:p>
            <a:pPr algn="just"/>
            <a:r>
              <a:rPr lang="es-ES" b="1" i="0" dirty="0">
                <a:solidFill>
                  <a:srgbClr val="000000"/>
                </a:solidFill>
                <a:effectLst/>
                <a:latin typeface="Segoe Pro"/>
                <a:cs typeface="Arial" panose="020B0604020202020204" pitchFamily="34" charset="0"/>
              </a:rPr>
              <a:t>HTML</a:t>
            </a:r>
            <a:r>
              <a:rPr lang="es-ES" b="0" i="0" dirty="0">
                <a:solidFill>
                  <a:srgbClr val="000000"/>
                </a:solidFill>
                <a:effectLst/>
                <a:latin typeface="Segoe Pro"/>
                <a:cs typeface="Arial" panose="020B0604020202020204" pitchFamily="34" charset="0"/>
              </a:rPr>
              <a:t> es el lenguaje con el que se define el contenido de las </a:t>
            </a:r>
            <a:r>
              <a:rPr lang="es-ES" b="1" i="0" dirty="0">
                <a:solidFill>
                  <a:srgbClr val="000000"/>
                </a:solidFill>
                <a:effectLst/>
                <a:latin typeface="Segoe Pro"/>
                <a:cs typeface="Arial" panose="020B0604020202020204" pitchFamily="34" charset="0"/>
              </a:rPr>
              <a:t>páginas web</a:t>
            </a:r>
            <a:r>
              <a:rPr lang="es-ES" b="0" i="0" dirty="0">
                <a:solidFill>
                  <a:srgbClr val="000000"/>
                </a:solidFill>
                <a:effectLst/>
                <a:latin typeface="Segoe Pro"/>
                <a:cs typeface="Arial" panose="020B0604020202020204" pitchFamily="34" charset="0"/>
              </a:rPr>
              <a:t>. Básicamente se trata de un </a:t>
            </a:r>
            <a:r>
              <a:rPr lang="es-ES" b="1" i="0" dirty="0">
                <a:solidFill>
                  <a:srgbClr val="000000"/>
                </a:solidFill>
                <a:effectLst/>
                <a:latin typeface="Segoe Pro"/>
                <a:cs typeface="Arial" panose="020B0604020202020204" pitchFamily="34" charset="0"/>
              </a:rPr>
              <a:t>conjunto de etiquetas </a:t>
            </a:r>
            <a:r>
              <a:rPr lang="es-ES" b="0" i="0" dirty="0">
                <a:solidFill>
                  <a:srgbClr val="000000"/>
                </a:solidFill>
                <a:effectLst/>
                <a:latin typeface="Segoe Pro"/>
                <a:cs typeface="Arial" panose="020B0604020202020204" pitchFamily="34" charset="0"/>
              </a:rPr>
              <a:t>que sirven para definir el texto y otros elementos que compondrán una página web, como imágenes, listas, vídeos, etc.</a:t>
            </a:r>
          </a:p>
          <a:p>
            <a:pPr algn="just"/>
            <a:r>
              <a:rPr lang="es-ES" dirty="0">
                <a:latin typeface="Segoe Pro"/>
                <a:cs typeface="Arial" panose="020B0604020202020204" pitchFamily="34" charset="0"/>
              </a:rPr>
              <a:t>HTML (</a:t>
            </a:r>
            <a:r>
              <a:rPr lang="es-ES" b="1" dirty="0">
                <a:latin typeface="Segoe Pro"/>
                <a:cs typeface="Arial" panose="020B0604020202020204" pitchFamily="34" charset="0"/>
              </a:rPr>
              <a:t>Lenguaje de Marcas de Hipertexto, del inglés </a:t>
            </a:r>
            <a:r>
              <a:rPr lang="es-ES" b="1" dirty="0" err="1">
                <a:latin typeface="Segoe Pro"/>
                <a:cs typeface="Arial" panose="020B0604020202020204" pitchFamily="34" charset="0"/>
              </a:rPr>
              <a:t>HyperText</a:t>
            </a:r>
            <a:r>
              <a:rPr lang="es-ES" b="1" dirty="0">
                <a:latin typeface="Segoe Pro"/>
                <a:cs typeface="Arial" panose="020B0604020202020204" pitchFamily="34" charset="0"/>
              </a:rPr>
              <a:t> </a:t>
            </a:r>
            <a:r>
              <a:rPr lang="es-ES" b="1" dirty="0" err="1">
                <a:latin typeface="Segoe Pro"/>
                <a:cs typeface="Arial" panose="020B0604020202020204" pitchFamily="34" charset="0"/>
              </a:rPr>
              <a:t>Markup</a:t>
            </a:r>
            <a:r>
              <a:rPr lang="es-ES" b="1" dirty="0">
                <a:latin typeface="Segoe Pro"/>
                <a:cs typeface="Arial" panose="020B0604020202020204" pitchFamily="34" charset="0"/>
              </a:rPr>
              <a:t> </a:t>
            </a:r>
            <a:r>
              <a:rPr lang="es-ES" b="1" dirty="0" err="1">
                <a:latin typeface="Segoe Pro"/>
                <a:cs typeface="Arial" panose="020B0604020202020204" pitchFamily="34" charset="0"/>
              </a:rPr>
              <a:t>Language</a:t>
            </a:r>
            <a:r>
              <a:rPr lang="es-ES" dirty="0">
                <a:latin typeface="Segoe Pro"/>
                <a:cs typeface="Arial" panose="020B0604020202020204" pitchFamily="34" charset="0"/>
              </a:rPr>
              <a:t>) es </a:t>
            </a:r>
            <a:r>
              <a:rPr lang="es-ES" b="1" dirty="0">
                <a:latin typeface="Segoe Pro"/>
                <a:cs typeface="Arial" panose="020B0604020202020204" pitchFamily="34" charset="0"/>
              </a:rPr>
              <a:t>el componente más básico</a:t>
            </a:r>
            <a:r>
              <a:rPr lang="es-ES" dirty="0">
                <a:latin typeface="Segoe Pro"/>
                <a:cs typeface="Arial" panose="020B0604020202020204" pitchFamily="34" charset="0"/>
              </a:rPr>
              <a:t> de la </a:t>
            </a:r>
            <a:r>
              <a:rPr lang="es-ES" b="1" dirty="0">
                <a:latin typeface="Segoe Pro"/>
                <a:cs typeface="Arial" panose="020B0604020202020204" pitchFamily="34" charset="0"/>
              </a:rPr>
              <a:t>Web</a:t>
            </a:r>
            <a:r>
              <a:rPr lang="es-ES" dirty="0">
                <a:latin typeface="Segoe Pro"/>
                <a:cs typeface="Arial" panose="020B0604020202020204" pitchFamily="34" charset="0"/>
              </a:rPr>
              <a:t>. Define el </a:t>
            </a:r>
            <a:r>
              <a:rPr lang="es-ES" b="1" dirty="0">
                <a:latin typeface="Segoe Pro"/>
                <a:cs typeface="Arial" panose="020B0604020202020204" pitchFamily="34" charset="0"/>
              </a:rPr>
              <a:t>significado</a:t>
            </a:r>
            <a:r>
              <a:rPr lang="es-ES" dirty="0">
                <a:latin typeface="Segoe Pro"/>
                <a:cs typeface="Arial" panose="020B0604020202020204" pitchFamily="34" charset="0"/>
              </a:rPr>
              <a:t> y la </a:t>
            </a:r>
            <a:r>
              <a:rPr lang="es-ES" b="1" dirty="0">
                <a:latin typeface="Segoe Pro"/>
                <a:cs typeface="Arial" panose="020B0604020202020204" pitchFamily="34" charset="0"/>
              </a:rPr>
              <a:t>estructura</a:t>
            </a:r>
            <a:r>
              <a:rPr lang="es-ES" dirty="0">
                <a:latin typeface="Segoe Pro"/>
                <a:cs typeface="Arial" panose="020B0604020202020204" pitchFamily="34" charset="0"/>
              </a:rPr>
              <a:t> del contenido web.</a:t>
            </a:r>
            <a:endParaRPr lang="es-MX" dirty="0">
              <a:latin typeface="Segoe Pro"/>
              <a:cs typeface="Arial" panose="020B0604020202020204" pitchFamily="34" charset="0"/>
            </a:endParaRPr>
          </a:p>
        </p:txBody>
      </p:sp>
      <p:pic>
        <p:nvPicPr>
          <p:cNvPr id="5122" name="Picture 2" descr="HTML - Wikipedia, la enciclopedia libre">
            <a:extLst>
              <a:ext uri="{FF2B5EF4-FFF2-40B4-BE49-F238E27FC236}">
                <a16:creationId xmlns:a16="http://schemas.microsoft.com/office/drawing/2014/main" id="{5120472F-CD74-4384-A0D3-06E0C8440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759" y="4304665"/>
            <a:ext cx="1775067" cy="195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04A8F45-041D-4B47-BA51-DC35D118F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915" y="382012"/>
            <a:ext cx="1597045" cy="1792239"/>
          </a:xfrm>
          <a:prstGeom prst="rect">
            <a:avLst/>
          </a:prstGeom>
        </p:spPr>
      </p:pic>
      <p:sp>
        <p:nvSpPr>
          <p:cNvPr id="13" name="Marcador de fecha 2">
            <a:extLst>
              <a:ext uri="{FF2B5EF4-FFF2-40B4-BE49-F238E27FC236}">
                <a16:creationId xmlns:a16="http://schemas.microsoft.com/office/drawing/2014/main" id="{311DBA6D-BED4-4CBA-BC59-652B9B15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8992" y="6383879"/>
            <a:ext cx="5898502" cy="365125"/>
          </a:xfrm>
        </p:spPr>
        <p:txBody>
          <a:bodyPr/>
          <a:lstStyle/>
          <a:p>
            <a:pPr rtl="0"/>
            <a:r>
              <a:rPr lang="es-ES" noProof="0" dirty="0"/>
              <a:t>22/03/2022 | Tecnologías de desarrollo web HTML y CSS | Negocios electrónicos y desarrollo web </a:t>
            </a:r>
          </a:p>
        </p:txBody>
      </p:sp>
    </p:spTree>
    <p:extLst>
      <p:ext uri="{BB962C8B-B14F-4D97-AF65-F5344CB8AC3E}">
        <p14:creationId xmlns:p14="http://schemas.microsoft.com/office/powerpoint/2010/main" val="419488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1F6EABA-F4C9-4CAC-BFBB-876347A9CF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393"/>
          <a:stretch/>
        </p:blipFill>
        <p:spPr>
          <a:xfrm>
            <a:off x="279917" y="523432"/>
            <a:ext cx="6130213" cy="7187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97F45A9-F31B-4246-97C3-DD6534AC2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84" y="1319445"/>
            <a:ext cx="4689631" cy="26460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57" y="307323"/>
            <a:ext cx="4748408" cy="1325563"/>
          </a:xfrm>
        </p:spPr>
        <p:txBody>
          <a:bodyPr rtlCol="0">
            <a:normAutofit/>
          </a:bodyPr>
          <a:lstStyle/>
          <a:p>
            <a:pPr rtl="0"/>
            <a:r>
              <a:rPr lang="es-ES" sz="3000" dirty="0">
                <a:latin typeface="Segoe UI Variable Small Semibol" pitchFamily="2" charset="0"/>
              </a:rPr>
              <a:t>UN POCO DE HISTORIA…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87493"/>
            <a:ext cx="4114800" cy="27797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 rtl="0"/>
            <a:r>
              <a:rPr lang="es-ES" sz="1800" b="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 origen de HTML se remonta a 1980, cuando el físico </a:t>
            </a:r>
            <a:r>
              <a:rPr lang="es-ES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Tim Berners-Lee, </a:t>
            </a:r>
            <a:r>
              <a:rPr lang="es-ES" sz="1800" b="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trabajador de la </a:t>
            </a:r>
            <a:r>
              <a:rPr lang="es-ES" sz="1800" b="0" dirty="0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Organización Europea para la Investigación Nuclear </a:t>
            </a:r>
            <a:r>
              <a:rPr lang="es-ES" sz="1800" b="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propuso un nuevo sistema de </a:t>
            </a:r>
            <a:r>
              <a:rPr lang="es-ES" sz="1800" b="0" dirty="0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"hipertexto" </a:t>
            </a:r>
            <a:r>
              <a:rPr lang="es-ES" sz="1800" b="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 compartir documentos.</a:t>
            </a:r>
            <a:endParaRPr lang="es-E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4</a:t>
            </a:fld>
            <a:endParaRPr lang="es-ES"/>
          </a:p>
        </p:txBody>
      </p:sp>
      <p:pic>
        <p:nvPicPr>
          <p:cNvPr id="1026" name="Picture 2" descr="Tim Berners-Lee y el origen de la Web | OpenMind">
            <a:extLst>
              <a:ext uri="{FF2B5EF4-FFF2-40B4-BE49-F238E27FC236}">
                <a16:creationId xmlns:a16="http://schemas.microsoft.com/office/drawing/2014/main" id="{805ECFA5-B614-4ADB-9BA3-00156BBEA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67" y="3947450"/>
            <a:ext cx="4001933" cy="238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fecha 2">
            <a:extLst>
              <a:ext uri="{FF2B5EF4-FFF2-40B4-BE49-F238E27FC236}">
                <a16:creationId xmlns:a16="http://schemas.microsoft.com/office/drawing/2014/main" id="{97A7683C-D3DF-4FA3-B447-F65A66940D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8992" y="6383879"/>
            <a:ext cx="5898502" cy="365125"/>
          </a:xfrm>
        </p:spPr>
        <p:txBody>
          <a:bodyPr/>
          <a:lstStyle/>
          <a:p>
            <a:pPr rtl="0"/>
            <a:r>
              <a:rPr lang="es-ES" noProof="0" dirty="0"/>
              <a:t>22/03/2022 | Tecnologías de desarrollo web HTML y CSS | Negocios electrónicos y desarrollo web </a:t>
            </a:r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2566473-0B1E-4628-8CA3-98D93E616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393"/>
          <a:stretch/>
        </p:blipFill>
        <p:spPr>
          <a:xfrm>
            <a:off x="2491273" y="136525"/>
            <a:ext cx="4040156" cy="71870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39" y="235396"/>
            <a:ext cx="2484120" cy="807543"/>
          </a:xfrm>
        </p:spPr>
        <p:txBody>
          <a:bodyPr rtlCol="0">
            <a:normAutofit/>
          </a:bodyPr>
          <a:lstStyle/>
          <a:p>
            <a:pPr rtl="0"/>
            <a:r>
              <a:rPr lang="es-ES" sz="3000" dirty="0">
                <a:latin typeface="Segoe UI Variable Small Semibol" pitchFamily="2" charset="0"/>
              </a:rPr>
              <a:t>Versiones 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3060" y="1186220"/>
            <a:ext cx="1424940" cy="365760"/>
          </a:xfrm>
        </p:spPr>
        <p:txBody>
          <a:bodyPr rtlCol="0">
            <a:noAutofit/>
          </a:bodyPr>
          <a:lstStyle/>
          <a:p>
            <a:pPr rtl="0"/>
            <a:r>
              <a:rPr lang="es-ES" b="1" dirty="0">
                <a:solidFill>
                  <a:schemeClr val="tx1"/>
                </a:solidFill>
                <a:latin typeface="Segoe UI Variable Small Semibol" pitchFamily="2" charset="0"/>
              </a:rPr>
              <a:t>HTML 2.0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09DC85FC-A5F4-4451-8D72-37B64A3F5E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24446" y="1247552"/>
            <a:ext cx="1424940" cy="365760"/>
          </a:xfrm>
        </p:spPr>
        <p:txBody>
          <a:bodyPr rtlCol="0">
            <a:noAutofit/>
          </a:bodyPr>
          <a:lstStyle/>
          <a:p>
            <a:pPr rtl="0"/>
            <a:r>
              <a:rPr lang="es-ES" b="1" dirty="0">
                <a:solidFill>
                  <a:schemeClr val="tx1"/>
                </a:solidFill>
                <a:latin typeface="Segoe Pro"/>
              </a:rPr>
              <a:t>HTML 3.0</a:t>
            </a:r>
          </a:p>
        </p:txBody>
      </p:sp>
      <p:sp>
        <p:nvSpPr>
          <p:cNvPr id="148" name="Marcador de número de diapositiva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5</a:t>
            </a:fld>
            <a:endParaRPr lang="es-ES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4C02090C-35EE-4FE1-A16F-5811804FF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060862"/>
              </p:ext>
            </p:extLst>
          </p:nvPr>
        </p:nvGraphicFramePr>
        <p:xfrm>
          <a:off x="403046" y="1734860"/>
          <a:ext cx="3613508" cy="3009900"/>
        </p:xfrm>
        <a:graphic>
          <a:graphicData uri="http://schemas.openxmlformats.org/drawingml/2006/table">
            <a:tbl>
              <a:tblPr/>
              <a:tblGrid>
                <a:gridCol w="3613508">
                  <a:extLst>
                    <a:ext uri="{9D8B030D-6E8A-4147-A177-3AD203B41FA5}">
                      <a16:colId xmlns:a16="http://schemas.microsoft.com/office/drawing/2014/main" val="3266636952"/>
                    </a:ext>
                  </a:extLst>
                </a:gridCol>
              </a:tblGrid>
              <a:tr h="1894562">
                <a:tc>
                  <a:txBody>
                    <a:bodyPr/>
                    <a:lstStyle/>
                    <a:p>
                      <a:pPr algn="just"/>
                      <a:br>
                        <a:rPr lang="es-ES" sz="1500" dirty="0">
                          <a:effectLst/>
                          <a:latin typeface="Segoe Pro"/>
                          <a:cs typeface="Arial" panose="020B0604020202020204" pitchFamily="34" charset="0"/>
                        </a:rPr>
                      </a:br>
                      <a:r>
                        <a:rPr lang="es-ES" sz="1500" dirty="0">
                          <a:effectLst/>
                          <a:latin typeface="Segoe Pro"/>
                          <a:cs typeface="Arial" panose="020B0604020202020204" pitchFamily="34" charset="0"/>
                        </a:rPr>
                        <a:t>En 1995 se publica el estándar HTML 2.0. A pesar de su nombre, HTML 2.0 es el primer estándar oficial de HTML, es decir, el HTML 1.0 no existió como estándar. HTML 2.0 no soportaba tablas.</a:t>
                      </a:r>
                    </a:p>
                    <a:p>
                      <a:pPr algn="just"/>
                      <a:r>
                        <a:rPr lang="es-ES" sz="1500" dirty="0">
                          <a:effectLst/>
                          <a:latin typeface="Segoe Pro"/>
                          <a:cs typeface="Arial" panose="020B0604020202020204" pitchFamily="34" charset="0"/>
                        </a:rPr>
                        <a:t>Se simplificaba al máximo la estructura del documento para agilizar su edición, donde la declaración explícita de los elementos </a:t>
                      </a:r>
                      <a:r>
                        <a:rPr lang="es-ES" sz="1500" dirty="0" err="1">
                          <a:effectLst/>
                          <a:latin typeface="Segoe Pro"/>
                          <a:cs typeface="Arial" panose="020B0604020202020204" pitchFamily="34" charset="0"/>
                        </a:rPr>
                        <a:t>body</a:t>
                      </a:r>
                      <a:r>
                        <a:rPr lang="es-ES" sz="1500" dirty="0">
                          <a:effectLst/>
                          <a:latin typeface="Segoe Pro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1500" dirty="0" err="1">
                          <a:effectLst/>
                          <a:latin typeface="Segoe Pro"/>
                          <a:cs typeface="Arial" panose="020B0604020202020204" pitchFamily="34" charset="0"/>
                        </a:rPr>
                        <a:t>html</a:t>
                      </a:r>
                      <a:r>
                        <a:rPr lang="es-ES" sz="1500" dirty="0">
                          <a:effectLst/>
                          <a:latin typeface="Segoe Pro"/>
                          <a:cs typeface="Arial" panose="020B0604020202020204" pitchFamily="34" charset="0"/>
                        </a:rPr>
                        <a:t> y head es opcional</a:t>
                      </a:r>
                    </a:p>
                  </a:txBody>
                  <a:tcPr marL="133350" marR="1333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B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966171"/>
                  </a:ext>
                </a:extLst>
              </a:tr>
            </a:tbl>
          </a:graphicData>
        </a:graphic>
      </p:graphicFrame>
      <p:pic>
        <p:nvPicPr>
          <p:cNvPr id="2050" name="Picture 2" descr="Versiones de HTML y sus caracteristicas timeline | Timetoast timelines">
            <a:extLst>
              <a:ext uri="{FF2B5EF4-FFF2-40B4-BE49-F238E27FC236}">
                <a16:creationId xmlns:a16="http://schemas.microsoft.com/office/drawing/2014/main" id="{A712966B-95E6-4E49-9B8C-AD09C38DE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" y="4826019"/>
            <a:ext cx="2339340" cy="151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C787FA1E-8F3B-4505-A775-6CB0C780DEBA}"/>
              </a:ext>
            </a:extLst>
          </p:cNvPr>
          <p:cNvSpPr txBox="1"/>
          <p:nvPr/>
        </p:nvSpPr>
        <p:spPr>
          <a:xfrm>
            <a:off x="4495799" y="2101993"/>
            <a:ext cx="3482235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s-ES" sz="1500" b="0" i="0" dirty="0">
                <a:effectLst/>
                <a:latin typeface="Segoe Pro"/>
                <a:cs typeface="Segoe UI" panose="020B0502040204020203" pitchFamily="34" charset="0"/>
              </a:rPr>
              <a:t>La versión HTML 3.2 se publicó en 1997. Esta revisión incorporó los últimos avances de las páginas web desarrolladas hasta 1996, como applets de Java y texto que fluye alrededor de las imágenes</a:t>
            </a:r>
            <a:endParaRPr lang="es-MX" sz="1500" dirty="0">
              <a:latin typeface="Segoe Pro"/>
              <a:cs typeface="Segoe UI" panose="020B0502040204020203" pitchFamily="34" charset="0"/>
            </a:endParaRPr>
          </a:p>
        </p:txBody>
      </p:sp>
      <p:pic>
        <p:nvPicPr>
          <p:cNvPr id="2052" name="Picture 4" descr="Historia de HTML timeline | Timetoast timelines">
            <a:extLst>
              <a:ext uri="{FF2B5EF4-FFF2-40B4-BE49-F238E27FC236}">
                <a16:creationId xmlns:a16="http://schemas.microsoft.com/office/drawing/2014/main" id="{D58D1299-E31C-4395-AC3B-FA00CB3E3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76" y="4963163"/>
            <a:ext cx="360045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arcador de fecha 2">
            <a:extLst>
              <a:ext uri="{FF2B5EF4-FFF2-40B4-BE49-F238E27FC236}">
                <a16:creationId xmlns:a16="http://schemas.microsoft.com/office/drawing/2014/main" id="{7C72C700-8929-464A-A4D1-D04F98E484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8992" y="6383879"/>
            <a:ext cx="5898502" cy="365125"/>
          </a:xfrm>
        </p:spPr>
        <p:txBody>
          <a:bodyPr/>
          <a:lstStyle/>
          <a:p>
            <a:pPr rtl="0"/>
            <a:r>
              <a:rPr lang="es-ES" noProof="0" dirty="0"/>
              <a:t>22/03/2022 | Tecnologías de desarrollo web HTML y CSS | Negocios electrónicos y desarrollo web </a:t>
            </a:r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F697B2-AA4F-432B-94D9-93AA3768D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6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3F7FE76-6AA8-41F9-A869-66FC400561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58966"/>
            <a:ext cx="3657600" cy="1605200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pPr algn="just"/>
            <a:r>
              <a:rPr lang="es-ES" sz="1500" b="0" i="0" dirty="0">
                <a:solidFill>
                  <a:srgbClr val="41423D"/>
                </a:solidFill>
                <a:effectLst/>
                <a:latin typeface="Segoe Pro"/>
                <a:cs typeface="Arial" panose="020B0604020202020204" pitchFamily="34" charset="0"/>
              </a:rPr>
              <a:t>Se publicó en diciembre de 1999 y se denomina HTML 4.01.</a:t>
            </a:r>
            <a:r>
              <a:rPr lang="es-ES" sz="1500" b="0" i="0" dirty="0">
                <a:solidFill>
                  <a:srgbClr val="555555"/>
                </a:solidFill>
                <a:effectLst/>
                <a:latin typeface="Segoe Pro"/>
                <a:cs typeface="Arial" panose="020B0604020202020204" pitchFamily="34" charset="0"/>
              </a:rPr>
              <a:t>  empieza con la separación de la estructura del documento con la de la representación visual. Así crea un lenguaje paralelo al </a:t>
            </a:r>
            <a:r>
              <a:rPr lang="es-ES" sz="1500" b="0" i="0" u="none" strike="noStrike" dirty="0">
                <a:effectLst/>
                <a:latin typeface="Segoe Pro"/>
                <a:cs typeface="Arial" panose="020B0604020202020204" pitchFamily="34" charset="0"/>
              </a:rPr>
              <a:t>HTML 4.01</a:t>
            </a:r>
            <a:r>
              <a:rPr lang="es-ES" sz="1500" b="0" i="0" dirty="0">
                <a:effectLst/>
                <a:latin typeface="Segoe Pro"/>
                <a:cs typeface="Arial" panose="020B0604020202020204" pitchFamily="34" charset="0"/>
              </a:rPr>
              <a:t> </a:t>
            </a:r>
            <a:r>
              <a:rPr lang="es-ES" sz="1500" b="0" i="0" dirty="0">
                <a:solidFill>
                  <a:srgbClr val="555555"/>
                </a:solidFill>
                <a:effectLst/>
                <a:latin typeface="Segoe Pro"/>
                <a:cs typeface="Arial" panose="020B0604020202020204" pitchFamily="34" charset="0"/>
              </a:rPr>
              <a:t>llamado </a:t>
            </a:r>
            <a:r>
              <a:rPr lang="es-ES" sz="1500" i="0" strike="noStrike" dirty="0">
                <a:effectLst/>
                <a:latin typeface="Segoe Pro"/>
                <a:cs typeface="Arial" panose="020B0604020202020204" pitchFamily="34" charset="0"/>
              </a:rPr>
              <a:t>CSS</a:t>
            </a:r>
            <a:r>
              <a:rPr lang="es-ES" sz="1500" b="0" i="0" dirty="0">
                <a:effectLst/>
                <a:latin typeface="Segoe Pro"/>
                <a:cs typeface="Arial" panose="020B0604020202020204" pitchFamily="34" charset="0"/>
              </a:rPr>
              <a:t>.</a:t>
            </a:r>
            <a:endParaRPr lang="es-MX" sz="1500" dirty="0">
              <a:latin typeface="Segoe Pro"/>
              <a:cs typeface="Arial" panose="020B0604020202020204" pitchFamily="34" charset="0"/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FFD724D-0602-48B4-9BFC-DB3AA3015A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1136" y="718326"/>
            <a:ext cx="1391412" cy="559982"/>
          </a:xfrm>
        </p:spPr>
        <p:txBody>
          <a:bodyPr/>
          <a:lstStyle/>
          <a:p>
            <a:r>
              <a:rPr lang="es-MX" b="1" dirty="0">
                <a:solidFill>
                  <a:schemeClr val="tx1"/>
                </a:solidFill>
                <a:latin typeface="Segoe UI Variable Small Semibol" pitchFamily="2" charset="0"/>
              </a:rPr>
              <a:t>HTML 4.01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D35BEE8B-A33F-435F-A0E7-0D82581D74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23318" y="1412411"/>
            <a:ext cx="3687281" cy="2671909"/>
          </a:xfr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>
            <a:noAutofit/>
          </a:bodyPr>
          <a:lstStyle/>
          <a:p>
            <a:pPr algn="just"/>
            <a:r>
              <a:rPr lang="es-ES" sz="1500" dirty="0">
                <a:solidFill>
                  <a:srgbClr val="41423D"/>
                </a:solidFill>
                <a:latin typeface="Segoe Pro"/>
                <a:cs typeface="Arial" panose="020B0604020202020204" pitchFamily="34" charset="0"/>
              </a:rPr>
              <a:t>D</a:t>
            </a:r>
            <a:r>
              <a:rPr lang="es-ES" sz="1500" b="0" i="0" dirty="0">
                <a:solidFill>
                  <a:srgbClr val="41423D"/>
                </a:solidFill>
                <a:effectLst/>
                <a:latin typeface="Segoe Pro"/>
                <a:cs typeface="Arial" panose="020B0604020202020204" pitchFamily="34" charset="0"/>
              </a:rPr>
              <a:t>espués de una evolución de varios años, se liberó el HTML 5 como estándar oficial a finales de octubre de 2014. HTML 5 incorpora nuevos elementos no contemplados en HTML 4.01. Hay nuevas etiquetas, se introduce la posibilidad de introducir audio y video de forma directa en la web sin necesidad de </a:t>
            </a:r>
            <a:r>
              <a:rPr lang="es-ES" sz="1500" b="0" i="0" dirty="0" err="1">
                <a:solidFill>
                  <a:srgbClr val="41423D"/>
                </a:solidFill>
                <a:effectLst/>
                <a:latin typeface="Segoe Pro"/>
                <a:cs typeface="Arial" panose="020B0604020202020204" pitchFamily="34" charset="0"/>
              </a:rPr>
              <a:t>plugins</a:t>
            </a:r>
            <a:r>
              <a:rPr lang="es-ES" sz="1500" b="0" i="0" dirty="0">
                <a:solidFill>
                  <a:srgbClr val="41423D"/>
                </a:solidFill>
                <a:effectLst/>
                <a:latin typeface="Segoe Pro"/>
                <a:cs typeface="Arial" panose="020B0604020202020204" pitchFamily="34" charset="0"/>
              </a:rPr>
              <a:t> o complementos en los navegadores, y otras novedades.</a:t>
            </a:r>
            <a:endParaRPr lang="es-MX" sz="1500" dirty="0">
              <a:latin typeface="Segoe Pro"/>
              <a:cs typeface="Arial" panose="020B0604020202020204" pitchFamily="34" charset="0"/>
            </a:endParaRP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20948AA-2EA7-407E-86D6-170ECEB632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88968" y="732543"/>
            <a:ext cx="1155980" cy="365760"/>
          </a:xfrm>
        </p:spPr>
        <p:txBody>
          <a:bodyPr/>
          <a:lstStyle/>
          <a:p>
            <a:r>
              <a:rPr lang="es-MX" b="1" dirty="0">
                <a:solidFill>
                  <a:schemeClr val="tx1"/>
                </a:solidFill>
                <a:latin typeface="Segoe UI Variable Small Semibol" pitchFamily="2" charset="0"/>
              </a:rPr>
              <a:t>HTML 5</a:t>
            </a:r>
          </a:p>
        </p:txBody>
      </p:sp>
      <p:pic>
        <p:nvPicPr>
          <p:cNvPr id="3075" name="Picture 3" descr="Historia del HTML timeline | Timetoast timelines">
            <a:extLst>
              <a:ext uri="{FF2B5EF4-FFF2-40B4-BE49-F238E27FC236}">
                <a16:creationId xmlns:a16="http://schemas.microsoft.com/office/drawing/2014/main" id="{533252EB-D0C3-41EC-8816-B1948C65D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084" y="3493834"/>
            <a:ext cx="2862516" cy="286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HTML 4.01 - W3Api">
            <a:extLst>
              <a:ext uri="{FF2B5EF4-FFF2-40B4-BE49-F238E27FC236}">
                <a16:creationId xmlns:a16="http://schemas.microsoft.com/office/drawing/2014/main" id="{1068D957-1B5F-4EB3-8552-5248D44B2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867" y="4249985"/>
            <a:ext cx="1875472" cy="187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arcador de fecha 2">
            <a:extLst>
              <a:ext uri="{FF2B5EF4-FFF2-40B4-BE49-F238E27FC236}">
                <a16:creationId xmlns:a16="http://schemas.microsoft.com/office/drawing/2014/main" id="{31C19801-5D12-43E3-86BE-88B645276D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8992" y="6383879"/>
            <a:ext cx="5898502" cy="365125"/>
          </a:xfrm>
        </p:spPr>
        <p:txBody>
          <a:bodyPr/>
          <a:lstStyle/>
          <a:p>
            <a:pPr rtl="0"/>
            <a:r>
              <a:rPr lang="es-ES" noProof="0" dirty="0"/>
              <a:t>22/03/2022 | Tecnologías de desarrollo web HTML y CSS | Negocios electrónicos y desarrollo web </a:t>
            </a:r>
          </a:p>
        </p:txBody>
      </p:sp>
    </p:spTree>
    <p:extLst>
      <p:ext uri="{BB962C8B-B14F-4D97-AF65-F5344CB8AC3E}">
        <p14:creationId xmlns:p14="http://schemas.microsoft.com/office/powerpoint/2010/main" val="2183144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C98CF49F-BD03-42CE-8B2D-2CFDB20E4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393"/>
          <a:stretch/>
        </p:blipFill>
        <p:spPr>
          <a:xfrm>
            <a:off x="2799054" y="304379"/>
            <a:ext cx="6593892" cy="71870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4AA5A20-9ED1-4553-9F70-1B3F5355F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738" y="1052923"/>
            <a:ext cx="7351243" cy="5553603"/>
          </a:xfrm>
          <a:prstGeom prst="rect">
            <a:avLst/>
          </a:prstGeo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BC800F-A676-41EB-A29A-D502B7EE5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54862" y="5962873"/>
            <a:ext cx="4114800" cy="365125"/>
          </a:xfrm>
        </p:spPr>
        <p:txBody>
          <a:bodyPr/>
          <a:lstStyle/>
          <a:p>
            <a:pPr rtl="0"/>
            <a:r>
              <a:rPr lang="es-ES" sz="2400" noProof="0" dirty="0">
                <a:latin typeface="Segoe UI Variable Small Semibol" pitchFamily="2" charset="0"/>
                <a:hlinkClick r:id="rId4"/>
              </a:rPr>
              <a:t>http://info.cern.ch/hypertext/WWW/TheProject.html</a:t>
            </a:r>
            <a:endParaRPr lang="es-ES" sz="2400" noProof="0" dirty="0">
              <a:latin typeface="Segoe UI Variable Small Semibol" pitchFamily="2" charset="0"/>
            </a:endParaRPr>
          </a:p>
          <a:p>
            <a:pPr rtl="0"/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2BF05D-A8C2-47BB-87A8-AA12B9F8B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7</a:t>
            </a:fld>
            <a:endParaRPr lang="es-ES" noProof="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6036370-9C7D-498A-AF04-85572CF7B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802" y="1452880"/>
            <a:ext cx="6281478" cy="3870959"/>
          </a:xfrm>
          <a:prstGeom prst="rect">
            <a:avLst/>
          </a:prstGeom>
        </p:spPr>
      </p:pic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2E13CEEE-578E-4566-A302-E2AE4CA6A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69208" y="495874"/>
            <a:ext cx="4230665" cy="504685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latin typeface="Segoe UI Variable Small Semibol" pitchFamily="2" charset="0"/>
                <a:cs typeface="Arial" panose="020B0604020202020204" pitchFamily="34" charset="0"/>
              </a:rPr>
              <a:t>PRIMERA PAGINA WEB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E812F38-5653-470B-B225-6C83B183D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938479">
            <a:off x="10161037" y="3167742"/>
            <a:ext cx="1102360" cy="2122526"/>
          </a:xfrm>
          <a:prstGeom prst="rect">
            <a:avLst/>
          </a:prstGeom>
        </p:spPr>
      </p:pic>
      <p:sp>
        <p:nvSpPr>
          <p:cNvPr id="12" name="Marcador de fecha 2">
            <a:extLst>
              <a:ext uri="{FF2B5EF4-FFF2-40B4-BE49-F238E27FC236}">
                <a16:creationId xmlns:a16="http://schemas.microsoft.com/office/drawing/2014/main" id="{12DE7E24-BB57-45EB-ABFB-59E0972F61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5686" y="6492875"/>
            <a:ext cx="5898502" cy="365125"/>
          </a:xfrm>
        </p:spPr>
        <p:txBody>
          <a:bodyPr/>
          <a:lstStyle/>
          <a:p>
            <a:pPr rtl="0"/>
            <a:r>
              <a:rPr lang="es-ES" noProof="0" dirty="0"/>
              <a:t>22/03/2022 | Tecnologías de desarrollo web HTML y CSS | Negocios electrónicos y desarrollo web </a:t>
            </a:r>
          </a:p>
        </p:txBody>
      </p:sp>
    </p:spTree>
    <p:extLst>
      <p:ext uri="{BB962C8B-B14F-4D97-AF65-F5344CB8AC3E}">
        <p14:creationId xmlns:p14="http://schemas.microsoft.com/office/powerpoint/2010/main" val="1369280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41163DE-BE89-4842-85CF-F50823DAE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393"/>
          <a:stretch/>
        </p:blipFill>
        <p:spPr>
          <a:xfrm>
            <a:off x="4851918" y="488458"/>
            <a:ext cx="6391470" cy="71870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49175D7-34BE-42C2-B43C-E34CE4BB2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882" y="1925532"/>
            <a:ext cx="4409035" cy="193244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202D958-5937-4928-B71A-77240F340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332" y="522460"/>
            <a:ext cx="6096468" cy="752368"/>
          </a:xfrm>
        </p:spPr>
        <p:txBody>
          <a:bodyPr>
            <a:normAutofit/>
          </a:bodyPr>
          <a:lstStyle/>
          <a:p>
            <a:r>
              <a:rPr lang="es-MX" sz="3200" dirty="0">
                <a:latin typeface="Segoe UI Variable Small Semibol" pitchFamily="2" charset="0"/>
              </a:rPr>
              <a:t>ELEMENTOS DE UN HTML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E6A22A6-D745-4167-856D-8CDA3D97C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33CE89B-60A3-408D-8032-0BDB3D69D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8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B1CF025-B645-4CB3-A3ED-0038E6E11B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1976" y="1173164"/>
            <a:ext cx="6021824" cy="4775243"/>
          </a:xfrm>
        </p:spPr>
        <p:txBody>
          <a:bodyPr>
            <a:noAutofit/>
          </a:bodyPr>
          <a:lstStyle/>
          <a:p>
            <a:r>
              <a:rPr lang="es-ES" sz="1600" b="0" i="0" dirty="0">
                <a:solidFill>
                  <a:srgbClr val="202122"/>
                </a:solidFill>
                <a:effectLst/>
                <a:latin typeface="Segoe Pro"/>
              </a:rPr>
              <a:t>El HTML se escribe en forma de «etiquetas», rodeadas por </a:t>
            </a:r>
            <a:r>
              <a:rPr lang="es-ES" sz="1600" b="0" i="0" u="none" strike="noStrike" dirty="0">
                <a:effectLst/>
                <a:latin typeface="Segoe Pro"/>
              </a:rPr>
              <a:t>corchetes angulares</a:t>
            </a:r>
            <a:r>
              <a:rPr lang="es-ES" sz="1600" b="0" i="0" dirty="0">
                <a:effectLst/>
                <a:latin typeface="Segoe Pro"/>
              </a:rPr>
              <a:t> </a:t>
            </a:r>
            <a:r>
              <a:rPr lang="es-ES" sz="1600" b="0" i="0" dirty="0">
                <a:solidFill>
                  <a:srgbClr val="202122"/>
                </a:solidFill>
                <a:effectLst/>
                <a:latin typeface="Segoe Pro"/>
              </a:rPr>
              <a:t>(&lt;,&gt;,/)</a:t>
            </a:r>
          </a:p>
          <a:p>
            <a:endParaRPr lang="es-MX" sz="1600" dirty="0"/>
          </a:p>
          <a:p>
            <a:endParaRPr lang="es-MX" sz="1600" dirty="0"/>
          </a:p>
          <a:p>
            <a:endParaRPr lang="es-MX" sz="1600" dirty="0"/>
          </a:p>
          <a:p>
            <a:endParaRPr lang="es-MX" sz="1600" dirty="0"/>
          </a:p>
          <a:p>
            <a:endParaRPr lang="es-MX" sz="1600" dirty="0"/>
          </a:p>
          <a:p>
            <a:pPr algn="just"/>
            <a:r>
              <a:rPr lang="es-ES" sz="1600" dirty="0">
                <a:latin typeface="Segoe Pro"/>
                <a:cs typeface="Arial" panose="020B0604020202020204" pitchFamily="34" charset="0"/>
              </a:rPr>
              <a:t>Los elementos son la estructura básica de HTML. Los elementos tienen dos propiedades básicas: atributos y contenido. Cada atributo y contenido tiene ciertas restricciones para que se considere válido al documento HTML. Un elemento generalmente tiene una etiqueta de inicio (por ejemplo, &lt;nombre-de-elemento&gt;) y una etiqueta de cierre (por ejemplo, &lt;/nombre-de-elemento&gt;)</a:t>
            </a:r>
            <a:endParaRPr lang="es-MX" sz="1600" dirty="0">
              <a:latin typeface="Segoe Pro"/>
              <a:cs typeface="Arial" panose="020B0604020202020204" pitchFamily="34" charset="0"/>
            </a:endParaRPr>
          </a:p>
        </p:txBody>
      </p:sp>
      <p:pic>
        <p:nvPicPr>
          <p:cNvPr id="6146" name="Picture 2" descr="Curso gratis de HTML y CSS. aulaClic. 1 - Introducción a HTML. Etiquetas">
            <a:extLst>
              <a:ext uri="{FF2B5EF4-FFF2-40B4-BE49-F238E27FC236}">
                <a16:creationId xmlns:a16="http://schemas.microsoft.com/office/drawing/2014/main" id="{4A2CF142-0BF8-46F0-81B2-10E51F697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910" y="2304727"/>
            <a:ext cx="4050978" cy="130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arcador de fecha 2">
            <a:extLst>
              <a:ext uri="{FF2B5EF4-FFF2-40B4-BE49-F238E27FC236}">
                <a16:creationId xmlns:a16="http://schemas.microsoft.com/office/drawing/2014/main" id="{4BF4F631-E783-4305-A7E7-580BAE363E38}"/>
              </a:ext>
            </a:extLst>
          </p:cNvPr>
          <p:cNvSpPr txBox="1">
            <a:spLocks/>
          </p:cNvSpPr>
          <p:nvPr/>
        </p:nvSpPr>
        <p:spPr>
          <a:xfrm>
            <a:off x="5098402" y="6445934"/>
            <a:ext cx="5898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22/03/2022 | Tecnologías de desarrollo web HTML y CSS | Negocios electrónicos y desarrollo web </a:t>
            </a:r>
          </a:p>
        </p:txBody>
      </p:sp>
    </p:spTree>
    <p:extLst>
      <p:ext uri="{BB962C8B-B14F-4D97-AF65-F5344CB8AC3E}">
        <p14:creationId xmlns:p14="http://schemas.microsoft.com/office/powerpoint/2010/main" val="2765839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E08C3938-A515-4E92-9407-AC70E2C88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4" r="2515"/>
          <a:stretch/>
        </p:blipFill>
        <p:spPr>
          <a:xfrm>
            <a:off x="186612" y="1083835"/>
            <a:ext cx="11374017" cy="539557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437828B-5C8C-474D-A38F-71302B4558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393"/>
          <a:stretch/>
        </p:blipFill>
        <p:spPr>
          <a:xfrm>
            <a:off x="4152122" y="310666"/>
            <a:ext cx="4040156" cy="71870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D24A208-9488-4520-9C40-0F39EE169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796"/>
          </a:xfrm>
        </p:spPr>
        <p:txBody>
          <a:bodyPr/>
          <a:lstStyle/>
          <a:p>
            <a:pPr algn="ctr"/>
            <a:r>
              <a:rPr lang="es-MX" dirty="0">
                <a:latin typeface="Segoe UI Variable Small Semibol" pitchFamily="2" charset="0"/>
              </a:rPr>
              <a:t>etiquetas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A214F6-7766-4187-86C1-59A82D4EA3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00187"/>
            <a:ext cx="5181600" cy="4304929"/>
          </a:xfrm>
        </p:spPr>
        <p:txBody>
          <a:bodyPr/>
          <a:lstStyle/>
          <a:p>
            <a:r>
              <a:rPr lang="es-MX" b="1" i="0" dirty="0">
                <a:solidFill>
                  <a:srgbClr val="212529"/>
                </a:solidFill>
                <a:effectLst/>
                <a:latin typeface="Segoe Pro"/>
              </a:rPr>
              <a:t>&lt;</a:t>
            </a:r>
            <a:r>
              <a:rPr lang="es-MX" b="1" i="0" dirty="0" err="1">
                <a:solidFill>
                  <a:srgbClr val="212529"/>
                </a:solidFill>
                <a:effectLst/>
                <a:latin typeface="Segoe Pro"/>
              </a:rPr>
              <a:t>body</a:t>
            </a:r>
            <a:r>
              <a:rPr lang="es-MX" b="1" i="0" dirty="0">
                <a:solidFill>
                  <a:srgbClr val="212529"/>
                </a:solidFill>
                <a:effectLst/>
                <a:latin typeface="Segoe Pro"/>
              </a:rPr>
              <a:t>&gt;</a:t>
            </a:r>
            <a:r>
              <a:rPr lang="es-MX" b="0" i="0" dirty="0">
                <a:solidFill>
                  <a:srgbClr val="212529"/>
                </a:solidFill>
                <a:effectLst/>
                <a:latin typeface="Segoe Pro"/>
              </a:rPr>
              <a:t> para el contenido</a:t>
            </a:r>
          </a:p>
          <a:p>
            <a:r>
              <a:rPr lang="es-ES" b="1" i="0" dirty="0">
                <a:solidFill>
                  <a:srgbClr val="212529"/>
                </a:solidFill>
                <a:effectLst/>
                <a:latin typeface="Segoe Pro"/>
              </a:rPr>
              <a:t>&lt;head&gt;</a:t>
            </a:r>
            <a:r>
              <a:rPr lang="es-ES" b="0" i="0" dirty="0">
                <a:solidFill>
                  <a:srgbClr val="212529"/>
                </a:solidFill>
                <a:effectLst/>
                <a:latin typeface="Segoe Pro"/>
              </a:rPr>
              <a:t> para información sobre el documento</a:t>
            </a:r>
          </a:p>
          <a:p>
            <a:r>
              <a:rPr lang="es-ES" b="1" i="0" dirty="0">
                <a:solidFill>
                  <a:srgbClr val="212529"/>
                </a:solidFill>
                <a:effectLst/>
                <a:latin typeface="Segoe Pro"/>
              </a:rPr>
              <a:t>&lt;</a:t>
            </a:r>
            <a:r>
              <a:rPr lang="es-ES" b="1" i="0" dirty="0" err="1">
                <a:solidFill>
                  <a:srgbClr val="212529"/>
                </a:solidFill>
                <a:effectLst/>
                <a:latin typeface="Segoe Pro"/>
              </a:rPr>
              <a:t>div</a:t>
            </a:r>
            <a:r>
              <a:rPr lang="es-ES" b="1" i="0" dirty="0">
                <a:solidFill>
                  <a:srgbClr val="212529"/>
                </a:solidFill>
                <a:effectLst/>
                <a:latin typeface="Segoe Pro"/>
              </a:rPr>
              <a:t>&gt;</a:t>
            </a:r>
            <a:r>
              <a:rPr lang="es-ES" b="0" i="0" dirty="0">
                <a:solidFill>
                  <a:srgbClr val="212529"/>
                </a:solidFill>
                <a:effectLst/>
                <a:latin typeface="Segoe Pro"/>
              </a:rPr>
              <a:t> división dentro del contenido</a:t>
            </a:r>
          </a:p>
          <a:p>
            <a:r>
              <a:rPr lang="es-MX" b="1" i="0" dirty="0">
                <a:solidFill>
                  <a:srgbClr val="212529"/>
                </a:solidFill>
                <a:effectLst/>
                <a:latin typeface="Segoe Pro"/>
              </a:rPr>
              <a:t>&lt;a&gt;</a:t>
            </a:r>
            <a:r>
              <a:rPr lang="es-MX" b="0" i="0" dirty="0">
                <a:solidFill>
                  <a:srgbClr val="212529"/>
                </a:solidFill>
                <a:effectLst/>
                <a:latin typeface="Segoe Pro"/>
              </a:rPr>
              <a:t> para enlaces</a:t>
            </a:r>
          </a:p>
          <a:p>
            <a:r>
              <a:rPr lang="es-ES" b="1" i="0" dirty="0">
                <a:solidFill>
                  <a:srgbClr val="212529"/>
                </a:solidFill>
                <a:effectLst/>
                <a:latin typeface="Segoe Pro"/>
              </a:rPr>
              <a:t>&lt;</a:t>
            </a:r>
            <a:r>
              <a:rPr lang="es-ES" b="1" i="0" dirty="0" err="1">
                <a:solidFill>
                  <a:srgbClr val="212529"/>
                </a:solidFill>
                <a:effectLst/>
                <a:latin typeface="Segoe Pro"/>
              </a:rPr>
              <a:t>br</a:t>
            </a:r>
            <a:r>
              <a:rPr lang="es-ES" b="1" i="0" dirty="0">
                <a:solidFill>
                  <a:srgbClr val="212529"/>
                </a:solidFill>
                <a:effectLst/>
                <a:latin typeface="Segoe Pro"/>
              </a:rPr>
              <a:t>&gt;</a:t>
            </a:r>
            <a:r>
              <a:rPr lang="es-ES" b="0" i="0" dirty="0">
                <a:solidFill>
                  <a:srgbClr val="212529"/>
                </a:solidFill>
                <a:effectLst/>
                <a:latin typeface="Segoe Pro"/>
              </a:rPr>
              <a:t> para saltos de línea</a:t>
            </a:r>
          </a:p>
          <a:p>
            <a:r>
              <a:rPr lang="pt-BR" b="1" i="0" dirty="0">
                <a:solidFill>
                  <a:srgbClr val="212529"/>
                </a:solidFill>
                <a:effectLst/>
                <a:latin typeface="Segoe Pro"/>
              </a:rPr>
              <a:t>&lt;H1&gt;</a:t>
            </a:r>
            <a:r>
              <a:rPr lang="pt-BR" b="0" i="0" dirty="0">
                <a:solidFill>
                  <a:srgbClr val="212529"/>
                </a:solidFill>
                <a:effectLst/>
                <a:latin typeface="Segoe Pro"/>
              </a:rPr>
              <a:t>…</a:t>
            </a:r>
            <a:r>
              <a:rPr lang="pt-BR" b="1" i="0" dirty="0">
                <a:solidFill>
                  <a:srgbClr val="212529"/>
                </a:solidFill>
                <a:effectLst/>
                <a:latin typeface="Segoe Pro"/>
              </a:rPr>
              <a:t>&lt;H6&gt;</a:t>
            </a:r>
            <a:r>
              <a:rPr lang="pt-BR" b="0" i="0" dirty="0">
                <a:solidFill>
                  <a:srgbClr val="212529"/>
                </a:solidFill>
                <a:effectLst/>
                <a:latin typeface="Segoe Pro"/>
              </a:rPr>
              <a:t> para títulos dentro </a:t>
            </a:r>
            <a:r>
              <a:rPr lang="pt-BR" b="0" i="0" dirty="0" err="1">
                <a:solidFill>
                  <a:srgbClr val="212529"/>
                </a:solidFill>
                <a:effectLst/>
                <a:latin typeface="Segoe Pro"/>
              </a:rPr>
              <a:t>del</a:t>
            </a:r>
            <a:r>
              <a:rPr lang="pt-BR" b="0" i="0" dirty="0">
                <a:solidFill>
                  <a:srgbClr val="212529"/>
                </a:solidFill>
                <a:effectLst/>
                <a:latin typeface="Segoe Pro"/>
              </a:rPr>
              <a:t> contendo</a:t>
            </a:r>
          </a:p>
          <a:p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E63BBC3-CE0B-404D-BDA8-88A28C7CA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188431"/>
            <a:ext cx="5181600" cy="4832654"/>
          </a:xfrm>
        </p:spPr>
        <p:txBody>
          <a:bodyPr/>
          <a:lstStyle/>
          <a:p>
            <a:r>
              <a:rPr lang="es-ES" b="1" i="0" dirty="0">
                <a:solidFill>
                  <a:srgbClr val="212529"/>
                </a:solidFill>
                <a:effectLst/>
                <a:latin typeface="Segoe Pro"/>
              </a:rPr>
              <a:t>&lt;</a:t>
            </a:r>
            <a:r>
              <a:rPr lang="es-ES" b="1" i="0" dirty="0" err="1">
                <a:solidFill>
                  <a:srgbClr val="212529"/>
                </a:solidFill>
                <a:effectLst/>
                <a:latin typeface="Segoe Pro"/>
              </a:rPr>
              <a:t>img</a:t>
            </a:r>
            <a:r>
              <a:rPr lang="es-ES" b="1" i="0" dirty="0">
                <a:solidFill>
                  <a:srgbClr val="212529"/>
                </a:solidFill>
                <a:effectLst/>
                <a:latin typeface="Segoe Pro"/>
              </a:rPr>
              <a:t>&gt;</a:t>
            </a:r>
            <a:r>
              <a:rPr lang="es-ES" b="0" i="0" dirty="0">
                <a:solidFill>
                  <a:srgbClr val="212529"/>
                </a:solidFill>
                <a:effectLst/>
                <a:latin typeface="Segoe Pro"/>
              </a:rPr>
              <a:t> para añadir imágenes al documento</a:t>
            </a:r>
          </a:p>
          <a:p>
            <a:r>
              <a:rPr lang="es-MX" b="1" i="0" dirty="0">
                <a:solidFill>
                  <a:srgbClr val="212529"/>
                </a:solidFill>
                <a:effectLst/>
                <a:latin typeface="Segoe Pro"/>
              </a:rPr>
              <a:t>&lt;p&gt;</a:t>
            </a:r>
            <a:r>
              <a:rPr lang="es-MX" b="0" i="0" dirty="0">
                <a:solidFill>
                  <a:srgbClr val="212529"/>
                </a:solidFill>
                <a:effectLst/>
                <a:latin typeface="Segoe Pro"/>
              </a:rPr>
              <a:t> para parágrafos</a:t>
            </a:r>
          </a:p>
          <a:p>
            <a:r>
              <a:rPr lang="es-ES" b="1" i="0" dirty="0">
                <a:solidFill>
                  <a:srgbClr val="212529"/>
                </a:solidFill>
                <a:effectLst/>
                <a:latin typeface="Segoe Pro"/>
              </a:rPr>
              <a:t>&lt;</a:t>
            </a:r>
            <a:r>
              <a:rPr lang="es-ES" b="1" i="0" dirty="0" err="1">
                <a:solidFill>
                  <a:srgbClr val="212529"/>
                </a:solidFill>
                <a:effectLst/>
                <a:latin typeface="Segoe Pro"/>
              </a:rPr>
              <a:t>span</a:t>
            </a:r>
            <a:r>
              <a:rPr lang="es-ES" b="1" i="0" dirty="0">
                <a:solidFill>
                  <a:srgbClr val="212529"/>
                </a:solidFill>
                <a:effectLst/>
                <a:latin typeface="Segoe Pro"/>
              </a:rPr>
              <a:t>&gt;</a:t>
            </a:r>
            <a:r>
              <a:rPr lang="es-ES" b="0" i="0" dirty="0">
                <a:solidFill>
                  <a:srgbClr val="212529"/>
                </a:solidFill>
                <a:effectLst/>
                <a:latin typeface="Segoe Pro"/>
              </a:rPr>
              <a:t> para estilos de una parte del texto</a:t>
            </a:r>
          </a:p>
          <a:p>
            <a:r>
              <a:rPr lang="es-MX" b="1" dirty="0">
                <a:latin typeface="Segoe Pro"/>
              </a:rPr>
              <a:t>&lt;</a:t>
            </a:r>
            <a:r>
              <a:rPr lang="es-MX" b="1" dirty="0" err="1">
                <a:latin typeface="Segoe Pro"/>
              </a:rPr>
              <a:t>title</a:t>
            </a:r>
            <a:r>
              <a:rPr lang="es-MX" b="1" dirty="0">
                <a:latin typeface="Segoe Pro"/>
              </a:rPr>
              <a:t>&gt; </a:t>
            </a:r>
            <a:r>
              <a:rPr lang="es-MX" dirty="0">
                <a:latin typeface="Segoe Pro"/>
              </a:rPr>
              <a:t>para títulos importantes</a:t>
            </a:r>
            <a:endParaRPr lang="es-MX" b="1" dirty="0">
              <a:latin typeface="Segoe Pro"/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E1B6908-D203-4F04-AD1A-8E697278B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9</a:t>
            </a:fld>
            <a:endParaRPr lang="es-ES" noProof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122B057-C371-4AC2-B163-E318593C9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603" y="24487"/>
            <a:ext cx="1175643" cy="1163944"/>
          </a:xfrm>
          <a:prstGeom prst="rect">
            <a:avLst/>
          </a:prstGeom>
        </p:spPr>
      </p:pic>
      <p:sp>
        <p:nvSpPr>
          <p:cNvPr id="14" name="Marcador de fecha 2">
            <a:extLst>
              <a:ext uri="{FF2B5EF4-FFF2-40B4-BE49-F238E27FC236}">
                <a16:creationId xmlns:a16="http://schemas.microsoft.com/office/drawing/2014/main" id="{2F538397-9CC2-4341-8A1E-9073C33A0F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24369" y="6296850"/>
            <a:ext cx="5898502" cy="365125"/>
          </a:xfrm>
        </p:spPr>
        <p:txBody>
          <a:bodyPr/>
          <a:lstStyle/>
          <a:p>
            <a:pPr rtl="0"/>
            <a:r>
              <a:rPr lang="es-ES" noProof="0" dirty="0"/>
              <a:t>22/03/2022 | Tecnologías de desarrollo web HTML y CSS | Negocios electrónicos y desarrollo web </a:t>
            </a:r>
          </a:p>
        </p:txBody>
      </p:sp>
    </p:spTree>
    <p:extLst>
      <p:ext uri="{BB962C8B-B14F-4D97-AF65-F5344CB8AC3E}">
        <p14:creationId xmlns:p14="http://schemas.microsoft.com/office/powerpoint/2010/main" val="37181596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12_TF16411248_Win32" id="{5B274229-6D8A-4CDE-B5E6-3C621BFB50CF}" vid="{3FBBE3EF-B086-4F79-9F55-F2573AE756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{C80473D1-053B-46FB-BE8B-07F7A5A23F2C}tf16411248_win32</Template>
  <TotalTime>1048</TotalTime>
  <Words>1385</Words>
  <Application>Microsoft Office PowerPoint</Application>
  <PresentationFormat>Panorámica</PresentationFormat>
  <Paragraphs>198</Paragraphs>
  <Slides>22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0" baseType="lpstr">
      <vt:lpstr>Arial</vt:lpstr>
      <vt:lpstr>Avenir Next LT Pro Light</vt:lpstr>
      <vt:lpstr>Calibri</vt:lpstr>
      <vt:lpstr>Posterama</vt:lpstr>
      <vt:lpstr>Segoe Pro</vt:lpstr>
      <vt:lpstr>Segoe UI</vt:lpstr>
      <vt:lpstr>Segoe UI Variable Small Semibol</vt:lpstr>
      <vt:lpstr>Tema de Office</vt:lpstr>
      <vt:lpstr>HTML Y CSS</vt:lpstr>
      <vt:lpstr>Presentación de PowerPoint</vt:lpstr>
      <vt:lpstr>¿Qué ES HTML?</vt:lpstr>
      <vt:lpstr>UN POCO DE HISTORIA…</vt:lpstr>
      <vt:lpstr>Versiones </vt:lpstr>
      <vt:lpstr>Presentación de PowerPoint</vt:lpstr>
      <vt:lpstr>Presentación de PowerPoint</vt:lpstr>
      <vt:lpstr>ELEMENTOS DE UN HTML</vt:lpstr>
      <vt:lpstr>etiquetas</vt:lpstr>
      <vt:lpstr>¿Cómo dividir un archivo html?</vt:lpstr>
      <vt:lpstr>Presentación de PowerPoint</vt:lpstr>
      <vt:lpstr>¿Qué ES css?</vt:lpstr>
      <vt:lpstr>Con css</vt:lpstr>
      <vt:lpstr>Sin css</vt:lpstr>
      <vt:lpstr>UN POCO DE HISTORIA…</vt:lpstr>
      <vt:lpstr>versiones</vt:lpstr>
      <vt:lpstr>Sintaxis básica</vt:lpstr>
      <vt:lpstr>Aspectos básicos</vt:lpstr>
      <vt:lpstr>Herramientas de de aprendizaje </vt:lpstr>
      <vt:lpstr>Herramientas de desarrollo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Y CSS</dc:title>
  <dc:creator>ARMANDO NAVARRO OSORIO</dc:creator>
  <cp:lastModifiedBy>ALBERTO ISRAEL CRUZ GALVAN</cp:lastModifiedBy>
  <cp:revision>40</cp:revision>
  <dcterms:created xsi:type="dcterms:W3CDTF">2022-03-19T00:36:06Z</dcterms:created>
  <dcterms:modified xsi:type="dcterms:W3CDTF">2022-03-22T07:55:15Z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